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8" r:id="rId4"/>
    <p:sldId id="300" r:id="rId5"/>
    <p:sldId id="269" r:id="rId6"/>
    <p:sldId id="274" r:id="rId7"/>
    <p:sldId id="295" r:id="rId8"/>
    <p:sldId id="273" r:id="rId9"/>
    <p:sldId id="298" r:id="rId10"/>
    <p:sldId id="299" r:id="rId11"/>
    <p:sldId id="301" r:id="rId12"/>
    <p:sldId id="290" r:id="rId13"/>
    <p:sldId id="297" r:id="rId14"/>
    <p:sldId id="291" r:id="rId15"/>
    <p:sldId id="292" r:id="rId16"/>
    <p:sldId id="278" r:id="rId17"/>
    <p:sldId id="293" r:id="rId18"/>
    <p:sldId id="28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ьбина Татьянина" initials="АТ" lastIdx="2" clrIdx="0">
    <p:extLst>
      <p:ext uri="{19B8F6BF-5375-455C-9EA6-DF929625EA0E}">
        <p15:presenceInfo xmlns:p15="http://schemas.microsoft.com/office/powerpoint/2012/main" xmlns="" userId="S-1-5-21-4040991581-891385766-3327530754-1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E39"/>
    <a:srgbClr val="FFFFFF"/>
    <a:srgbClr val="F8F0E5"/>
    <a:srgbClr val="BE976D"/>
    <a:srgbClr val="6366AB"/>
    <a:srgbClr val="7D82C6"/>
    <a:srgbClr val="AFB3E8"/>
    <a:srgbClr val="8C94ED"/>
    <a:srgbClr val="777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3C46C5-AEB6-44AC-AAA7-73C6C6A9F536}" type="doc">
      <dgm:prSet loTypeId="urn:microsoft.com/office/officeart/2005/8/layout/process4" loCatId="list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AC81C40-A505-483F-A48C-32AE85F2E83F}">
      <dgm:prSet phldrT="[Текст]" custT="1"/>
      <dgm:spPr/>
      <dgm:t>
        <a:bodyPr/>
        <a:lstStyle/>
        <a:p>
          <a:endParaRPr lang="ru-RU" sz="1400" b="1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  <a:p>
          <a:r>
            <a:rPr lang="en-US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</a:t>
          </a:r>
          <a:r>
            <a:rPr lang="ru-RU" sz="1400" b="1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категория</a:t>
          </a:r>
          <a:r>
            <a:rPr lang="en-US" sz="1400" b="1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</a:t>
          </a:r>
        </a:p>
        <a:p>
          <a:r>
            <a:rPr lang="ru-RU" sz="14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Организация (ИП) обеспечивает занятость </a:t>
          </a:r>
          <a:r>
            <a:rPr lang="ru-RU" sz="1400" b="1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определенных категорий граждан</a:t>
          </a:r>
        </a:p>
        <a:p>
          <a:r>
            <a:rPr lang="ru-RU" sz="1400" b="1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ИП, сам являющийся инвалидом и осуществляющий </a:t>
          </a:r>
          <a:r>
            <a:rPr lang="ru-RU" sz="14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предпринимательскую деятельность без привлечения работников</a:t>
          </a:r>
        </a:p>
        <a:p>
          <a:endParaRPr lang="ru-RU" sz="1400" b="1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367580B-665E-4268-9F12-B802A793D519}" type="parTrans" cxnId="{13CEF4CE-1E22-47C9-A4D4-97527CF9F27F}">
      <dgm:prSet/>
      <dgm:spPr/>
      <dgm:t>
        <a:bodyPr/>
        <a:lstStyle/>
        <a:p>
          <a:endParaRPr lang="ru-RU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B8F63D9-75DA-4F52-AB52-0FF58462F2F9}" type="sibTrans" cxnId="{13CEF4CE-1E22-47C9-A4D4-97527CF9F27F}">
      <dgm:prSet/>
      <dgm:spPr/>
      <dgm:t>
        <a:bodyPr/>
        <a:lstStyle/>
        <a:p>
          <a:endParaRPr lang="ru-RU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3FF5B94C-BA1C-483F-B62F-C9D4042E1E10}">
      <dgm:prSet phldrT="[Текст]" custT="1"/>
      <dgm:spPr/>
      <dgm:t>
        <a:bodyPr/>
        <a:lstStyle/>
        <a:p>
          <a:r>
            <a:rPr lang="en-US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II</a:t>
          </a:r>
          <a:r>
            <a:rPr lang="ru-RU" sz="1400" b="1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категория</a:t>
          </a:r>
        </a:p>
        <a:p>
          <a:r>
            <a:rPr lang="ru-RU" sz="14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Организация (ИП) реализует товары, работы или услуги, которые произвели </a:t>
          </a:r>
          <a:r>
            <a:rPr lang="ru-RU" sz="1400" b="1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определенные категории граждан</a:t>
          </a:r>
          <a:endParaRPr lang="ru-RU" sz="1400" b="1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4BC752EC-CB5C-4C84-82E6-05748B22C04C}" type="parTrans" cxnId="{AF71AC0F-EF0B-4377-AB45-6BA15267C01F}">
      <dgm:prSet/>
      <dgm:spPr/>
      <dgm:t>
        <a:bodyPr/>
        <a:lstStyle/>
        <a:p>
          <a:endParaRPr lang="ru-RU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F3D3E78B-B135-4C6F-B844-D28E0ED857EE}" type="sibTrans" cxnId="{AF71AC0F-EF0B-4377-AB45-6BA15267C01F}">
      <dgm:prSet/>
      <dgm:spPr/>
      <dgm:t>
        <a:bodyPr/>
        <a:lstStyle/>
        <a:p>
          <a:endParaRPr lang="ru-RU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E717281-9F5D-4B93-98D7-ABA60062E993}">
      <dgm:prSet phldrT="[Текст]" custT="1"/>
      <dgm:spPr/>
      <dgm:t>
        <a:bodyPr/>
        <a:lstStyle/>
        <a:p>
          <a:r>
            <a:rPr lang="en-US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</a:t>
          </a:r>
          <a:r>
            <a:rPr lang="en-US" sz="1400" b="1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II</a:t>
          </a:r>
          <a:r>
            <a:rPr lang="ru-RU" sz="1400" b="1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категория </a:t>
          </a:r>
        </a:p>
        <a:p>
          <a:r>
            <a:rPr lang="ru-RU" sz="14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Организация (ИП) производит товары, работы или услуги, предназначенные для </a:t>
          </a:r>
          <a:r>
            <a:rPr lang="ru-RU" sz="1400" b="1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определенных категорий граждан</a:t>
          </a:r>
          <a:endParaRPr lang="ru-RU" sz="1400" b="1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75535B7-D325-42A8-AF3C-11BF3FCE57D8}" type="parTrans" cxnId="{8A6589E5-6245-4DD8-AA3B-2ED0D75B06C3}">
      <dgm:prSet/>
      <dgm:spPr/>
      <dgm:t>
        <a:bodyPr/>
        <a:lstStyle/>
        <a:p>
          <a:endParaRPr lang="ru-RU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8D41E82-871F-4F91-BE65-F1EF48D49B24}" type="sibTrans" cxnId="{8A6589E5-6245-4DD8-AA3B-2ED0D75B06C3}">
      <dgm:prSet/>
      <dgm:spPr/>
      <dgm:t>
        <a:bodyPr/>
        <a:lstStyle/>
        <a:p>
          <a:endParaRPr lang="ru-RU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A650777-2CF1-4226-B2F1-96828839C689}">
      <dgm:prSet phldrT="[Текст]" custT="1"/>
      <dgm:spPr/>
      <dgm:t>
        <a:bodyPr/>
        <a:lstStyle/>
        <a:p>
          <a:r>
            <a:rPr lang="en-US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IV</a:t>
          </a:r>
          <a:r>
            <a:rPr lang="ru-RU" sz="1400" b="1" baseline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 категория</a:t>
          </a:r>
        </a:p>
        <a:p>
          <a:r>
            <a:rPr lang="ru-RU" sz="1400" b="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Организация (ИП) ведет деятельность, направленную на достижение общественно полезных целей и способствующую решению социальных проблем общества</a:t>
          </a:r>
          <a:endParaRPr lang="ru-RU" sz="14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C38BAB5-842C-4EB5-AED8-A3FCE2EE6FC3}" type="parTrans" cxnId="{9CD05532-8872-4FF6-9BAE-9C809D5BB887}">
      <dgm:prSet/>
      <dgm:spPr/>
      <dgm:t>
        <a:bodyPr/>
        <a:lstStyle/>
        <a:p>
          <a:endParaRPr lang="ru-RU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AA7AB71-93B7-4932-BCFB-68BEB7DCB323}" type="sibTrans" cxnId="{9CD05532-8872-4FF6-9BAE-9C809D5BB887}">
      <dgm:prSet/>
      <dgm:spPr/>
      <dgm:t>
        <a:bodyPr/>
        <a:lstStyle/>
        <a:p>
          <a:endParaRPr lang="ru-RU" sz="16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802E823-882C-412F-9B51-4E404838E2C6}" type="pres">
      <dgm:prSet presAssocID="{AB3C46C5-AEB6-44AC-AAA7-73C6C6A9F5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687246-230E-4758-9E56-42315BA7CF7A}" type="pres">
      <dgm:prSet presAssocID="{BA650777-2CF1-4226-B2F1-96828839C689}" presName="boxAndChildren" presStyleCnt="0"/>
      <dgm:spPr/>
    </dgm:pt>
    <dgm:pt modelId="{F6813236-EDDF-4195-B56F-14F240D660FE}" type="pres">
      <dgm:prSet presAssocID="{BA650777-2CF1-4226-B2F1-96828839C689}" presName="parentTextBox" presStyleLbl="node1" presStyleIdx="0" presStyleCnt="4"/>
      <dgm:spPr/>
      <dgm:t>
        <a:bodyPr/>
        <a:lstStyle/>
        <a:p>
          <a:endParaRPr lang="ru-RU"/>
        </a:p>
      </dgm:t>
    </dgm:pt>
    <dgm:pt modelId="{10EBE892-27D8-4351-BDF0-11A568A324FB}" type="pres">
      <dgm:prSet presAssocID="{B8D41E82-871F-4F91-BE65-F1EF48D49B24}" presName="sp" presStyleCnt="0"/>
      <dgm:spPr/>
    </dgm:pt>
    <dgm:pt modelId="{DB4CF632-AE1F-4B4B-98E8-B29172234BED}" type="pres">
      <dgm:prSet presAssocID="{9E717281-9F5D-4B93-98D7-ABA60062E993}" presName="arrowAndChildren" presStyleCnt="0"/>
      <dgm:spPr/>
    </dgm:pt>
    <dgm:pt modelId="{35101B82-C4F7-46A2-8E5D-DA3B4A054C3D}" type="pres">
      <dgm:prSet presAssocID="{9E717281-9F5D-4B93-98D7-ABA60062E993}" presName="parentTextArrow" presStyleLbl="node1" presStyleIdx="1" presStyleCnt="4" custScaleY="82583"/>
      <dgm:spPr/>
      <dgm:t>
        <a:bodyPr/>
        <a:lstStyle/>
        <a:p>
          <a:endParaRPr lang="ru-RU"/>
        </a:p>
      </dgm:t>
    </dgm:pt>
    <dgm:pt modelId="{3300F362-896F-4353-84AF-FAB4841212C4}" type="pres">
      <dgm:prSet presAssocID="{F3D3E78B-B135-4C6F-B844-D28E0ED857EE}" presName="sp" presStyleCnt="0"/>
      <dgm:spPr/>
    </dgm:pt>
    <dgm:pt modelId="{93AB3617-F0D6-439D-A98F-DC3E0DF20178}" type="pres">
      <dgm:prSet presAssocID="{3FF5B94C-BA1C-483F-B62F-C9D4042E1E10}" presName="arrowAndChildren" presStyleCnt="0"/>
      <dgm:spPr/>
    </dgm:pt>
    <dgm:pt modelId="{973C10A7-BB8B-4817-8785-425E71052839}" type="pres">
      <dgm:prSet presAssocID="{3FF5B94C-BA1C-483F-B62F-C9D4042E1E10}" presName="parentTextArrow" presStyleLbl="node1" presStyleIdx="2" presStyleCnt="4" custScaleY="72939"/>
      <dgm:spPr/>
      <dgm:t>
        <a:bodyPr/>
        <a:lstStyle/>
        <a:p>
          <a:endParaRPr lang="ru-RU"/>
        </a:p>
      </dgm:t>
    </dgm:pt>
    <dgm:pt modelId="{91E21253-BFE6-440C-8805-F192839AFAED}" type="pres">
      <dgm:prSet presAssocID="{0B8F63D9-75DA-4F52-AB52-0FF58462F2F9}" presName="sp" presStyleCnt="0"/>
      <dgm:spPr/>
    </dgm:pt>
    <dgm:pt modelId="{C105A6AF-3571-4EF1-8AA8-7915B832B45E}" type="pres">
      <dgm:prSet presAssocID="{EAC81C40-A505-483F-A48C-32AE85F2E83F}" presName="arrowAndChildren" presStyleCnt="0"/>
      <dgm:spPr/>
    </dgm:pt>
    <dgm:pt modelId="{5AD629C3-A89C-44D4-99A6-999314792C86}" type="pres">
      <dgm:prSet presAssocID="{EAC81C40-A505-483F-A48C-32AE85F2E83F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2DF69269-4BB3-4219-88E3-ECC5D22C462D}" type="presOf" srcId="{EAC81C40-A505-483F-A48C-32AE85F2E83F}" destId="{5AD629C3-A89C-44D4-99A6-999314792C86}" srcOrd="0" destOrd="0" presId="urn:microsoft.com/office/officeart/2005/8/layout/process4"/>
    <dgm:cxn modelId="{11231393-AD4B-43CD-90C9-481E0FD7C452}" type="presOf" srcId="{9E717281-9F5D-4B93-98D7-ABA60062E993}" destId="{35101B82-C4F7-46A2-8E5D-DA3B4A054C3D}" srcOrd="0" destOrd="0" presId="urn:microsoft.com/office/officeart/2005/8/layout/process4"/>
    <dgm:cxn modelId="{8A6589E5-6245-4DD8-AA3B-2ED0D75B06C3}" srcId="{AB3C46C5-AEB6-44AC-AAA7-73C6C6A9F536}" destId="{9E717281-9F5D-4B93-98D7-ABA60062E993}" srcOrd="2" destOrd="0" parTransId="{575535B7-D325-42A8-AF3C-11BF3FCE57D8}" sibTransId="{B8D41E82-871F-4F91-BE65-F1EF48D49B24}"/>
    <dgm:cxn modelId="{EF5B59FA-18F6-4F69-9EAF-9CBEBDD97B87}" type="presOf" srcId="{BA650777-2CF1-4226-B2F1-96828839C689}" destId="{F6813236-EDDF-4195-B56F-14F240D660FE}" srcOrd="0" destOrd="0" presId="urn:microsoft.com/office/officeart/2005/8/layout/process4"/>
    <dgm:cxn modelId="{DA0755FD-3531-4422-B8E1-D6DACFA8CA03}" type="presOf" srcId="{3FF5B94C-BA1C-483F-B62F-C9D4042E1E10}" destId="{973C10A7-BB8B-4817-8785-425E71052839}" srcOrd="0" destOrd="0" presId="urn:microsoft.com/office/officeart/2005/8/layout/process4"/>
    <dgm:cxn modelId="{A7C04953-EF8B-4B29-9D3A-31ED48880973}" type="presOf" srcId="{AB3C46C5-AEB6-44AC-AAA7-73C6C6A9F536}" destId="{5802E823-882C-412F-9B51-4E404838E2C6}" srcOrd="0" destOrd="0" presId="urn:microsoft.com/office/officeart/2005/8/layout/process4"/>
    <dgm:cxn modelId="{9CD05532-8872-4FF6-9BAE-9C809D5BB887}" srcId="{AB3C46C5-AEB6-44AC-AAA7-73C6C6A9F536}" destId="{BA650777-2CF1-4226-B2F1-96828839C689}" srcOrd="3" destOrd="0" parTransId="{AC38BAB5-842C-4EB5-AED8-A3FCE2EE6FC3}" sibTransId="{EAA7AB71-93B7-4932-BCFB-68BEB7DCB323}"/>
    <dgm:cxn modelId="{AF71AC0F-EF0B-4377-AB45-6BA15267C01F}" srcId="{AB3C46C5-AEB6-44AC-AAA7-73C6C6A9F536}" destId="{3FF5B94C-BA1C-483F-B62F-C9D4042E1E10}" srcOrd="1" destOrd="0" parTransId="{4BC752EC-CB5C-4C84-82E6-05748B22C04C}" sibTransId="{F3D3E78B-B135-4C6F-B844-D28E0ED857EE}"/>
    <dgm:cxn modelId="{13CEF4CE-1E22-47C9-A4D4-97527CF9F27F}" srcId="{AB3C46C5-AEB6-44AC-AAA7-73C6C6A9F536}" destId="{EAC81C40-A505-483F-A48C-32AE85F2E83F}" srcOrd="0" destOrd="0" parTransId="{D367580B-665E-4268-9F12-B802A793D519}" sibTransId="{0B8F63D9-75DA-4F52-AB52-0FF58462F2F9}"/>
    <dgm:cxn modelId="{C3A89A94-AE81-4380-B449-AB6F0DA78C7C}" type="presParOf" srcId="{5802E823-882C-412F-9B51-4E404838E2C6}" destId="{93687246-230E-4758-9E56-42315BA7CF7A}" srcOrd="0" destOrd="0" presId="urn:microsoft.com/office/officeart/2005/8/layout/process4"/>
    <dgm:cxn modelId="{481F5391-656C-491F-AAD4-F99707DCF5AB}" type="presParOf" srcId="{93687246-230E-4758-9E56-42315BA7CF7A}" destId="{F6813236-EDDF-4195-B56F-14F240D660FE}" srcOrd="0" destOrd="0" presId="urn:microsoft.com/office/officeart/2005/8/layout/process4"/>
    <dgm:cxn modelId="{B115447C-9BFE-49EE-8FB6-75E72AF9BFB3}" type="presParOf" srcId="{5802E823-882C-412F-9B51-4E404838E2C6}" destId="{10EBE892-27D8-4351-BDF0-11A568A324FB}" srcOrd="1" destOrd="0" presId="urn:microsoft.com/office/officeart/2005/8/layout/process4"/>
    <dgm:cxn modelId="{7362FF4D-26FE-4AB4-ADAC-8650EAEE7F61}" type="presParOf" srcId="{5802E823-882C-412F-9B51-4E404838E2C6}" destId="{DB4CF632-AE1F-4B4B-98E8-B29172234BED}" srcOrd="2" destOrd="0" presId="urn:microsoft.com/office/officeart/2005/8/layout/process4"/>
    <dgm:cxn modelId="{6C9D89FC-A991-46B4-80EA-6397EC1AEF86}" type="presParOf" srcId="{DB4CF632-AE1F-4B4B-98E8-B29172234BED}" destId="{35101B82-C4F7-46A2-8E5D-DA3B4A054C3D}" srcOrd="0" destOrd="0" presId="urn:microsoft.com/office/officeart/2005/8/layout/process4"/>
    <dgm:cxn modelId="{A4879EFB-B39B-4A99-8847-11104372CE13}" type="presParOf" srcId="{5802E823-882C-412F-9B51-4E404838E2C6}" destId="{3300F362-896F-4353-84AF-FAB4841212C4}" srcOrd="3" destOrd="0" presId="urn:microsoft.com/office/officeart/2005/8/layout/process4"/>
    <dgm:cxn modelId="{16CE0AC1-64C9-4294-B475-93099C80EB4A}" type="presParOf" srcId="{5802E823-882C-412F-9B51-4E404838E2C6}" destId="{93AB3617-F0D6-439D-A98F-DC3E0DF20178}" srcOrd="4" destOrd="0" presId="urn:microsoft.com/office/officeart/2005/8/layout/process4"/>
    <dgm:cxn modelId="{2B4F5B7F-2360-4ED5-92AE-46602972D769}" type="presParOf" srcId="{93AB3617-F0D6-439D-A98F-DC3E0DF20178}" destId="{973C10A7-BB8B-4817-8785-425E71052839}" srcOrd="0" destOrd="0" presId="urn:microsoft.com/office/officeart/2005/8/layout/process4"/>
    <dgm:cxn modelId="{AA41F3AC-AF81-417F-891B-1D73B781C21B}" type="presParOf" srcId="{5802E823-882C-412F-9B51-4E404838E2C6}" destId="{91E21253-BFE6-440C-8805-F192839AFAED}" srcOrd="5" destOrd="0" presId="urn:microsoft.com/office/officeart/2005/8/layout/process4"/>
    <dgm:cxn modelId="{86EAE87D-3770-4172-9270-9471424D05A0}" type="presParOf" srcId="{5802E823-882C-412F-9B51-4E404838E2C6}" destId="{C105A6AF-3571-4EF1-8AA8-7915B832B45E}" srcOrd="6" destOrd="0" presId="urn:microsoft.com/office/officeart/2005/8/layout/process4"/>
    <dgm:cxn modelId="{839DD164-846D-4442-BED4-C914C41AE5E1}" type="presParOf" srcId="{C105A6AF-3571-4EF1-8AA8-7915B832B45E}" destId="{5AD629C3-A89C-44D4-99A6-999314792C8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01F139-E4D6-4A01-9940-59EFA0980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C549742-FEA6-4630-B4A2-869BFC902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A4CA48-A24A-42B9-9E30-2AFE6C6EE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0C6-31F6-4B5E-B9BD-86CED82AB8D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15B3F0B-65D5-4564-B7D6-DD06E72D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2DA3F7-687F-499D-8D06-59ACAD84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D75-3A99-4D35-B1CD-8E7F04060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02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F76ADA-5CBE-4C58-8612-F321DE043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FAEBE44-3E49-45A9-9D23-7861E81AC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23343A-0C99-4206-8675-BA124424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0C6-31F6-4B5E-B9BD-86CED82AB8D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9E0680-84EF-4147-830F-FD59A08C2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71E59F-FD89-4492-BFE3-8E0514687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D75-3A99-4D35-B1CD-8E7F04060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50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3AB1401-55AE-4330-AEF3-F85085D2E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D455CEB-FE68-4512-8114-98AC956D4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ADDA2B-A623-430F-9B4A-B82F25836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0C6-31F6-4B5E-B9BD-86CED82AB8D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E6DCFE-7E08-490C-AE9B-32ED40C91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BF14A4-4462-41C1-9571-28CF3068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D75-3A99-4D35-B1CD-8E7F04060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7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23EC96-012C-46F5-BD62-6B41C7E7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56FA15-F0E9-4BF0-AF3A-38C560AA9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5C1718-3098-46AA-B9E9-E1BA339AD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0C6-31F6-4B5E-B9BD-86CED82AB8D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45D109-C786-4631-B3B1-6253FE5C9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EECA97-41D4-440E-A340-35735BBE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D75-3A99-4D35-B1CD-8E7F04060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9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2E2264-8D0B-4752-879D-5B5667DC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423457-302D-4483-8900-699F091DB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64FA6C-2430-46BE-BF62-3F4CF7B4B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0C6-31F6-4B5E-B9BD-86CED82AB8D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9F2667-B9F6-4782-8E23-AC189207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0724E9-79BE-4349-AD5F-25607590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D75-3A99-4D35-B1CD-8E7F04060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2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AF5061-F22C-4DFF-9FE4-AB54C5A8A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1E3059-6AA8-4A58-B475-49CEFA895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52998C6-C1A1-4401-A7F7-894610536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6DBDC2E-35E1-4323-8524-8A2C37D3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0C6-31F6-4B5E-B9BD-86CED82AB8D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63399FB-4E58-420A-B9EF-5C3A6FCF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19D47F9-9439-4D45-870D-6142C77E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D75-3A99-4D35-B1CD-8E7F04060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49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A32DEC-C16A-4356-A459-F2684DAAB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F2E4F97-9E3E-4343-9F69-7CF748CC7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626C02D-8FCD-4812-9FB9-D994073C9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A062E0D-7529-484A-B871-F0EB227F2B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B20F7A4-1CC1-45FF-9473-BF02248EF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4576EEA-176B-40E0-AF6B-6AC7B7B7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0C6-31F6-4B5E-B9BD-86CED82AB8D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DA94478-E2E1-4DC0-8B24-676BA447A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CA3CACE-0119-4F49-B515-067F027D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D75-3A99-4D35-B1CD-8E7F04060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400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E78A94-A8FC-4728-86D3-86E3E7A5A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75EEB46-4BF5-4012-B576-3A91D2A3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0C6-31F6-4B5E-B9BD-86CED82AB8D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C899847-84E6-452C-9B6E-8463ECB22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C5CA603-13A2-4D9E-A17A-A957D493B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D75-3A99-4D35-B1CD-8E7F04060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70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2757BF0-8B55-49EE-952D-1CF47C3D3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0C6-31F6-4B5E-B9BD-86CED82AB8D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F77B0D9-85D3-4F97-B448-AD4123AA7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ADDD998-0E7B-4FB0-A9FE-199769F6E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D75-3A99-4D35-B1CD-8E7F04060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3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569E89-9AC9-47AA-8CAB-FC7387F5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9F40A7-BEFB-4901-9999-C987B2C2C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096C076-E263-4444-B183-89696CE07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86F10F0-6B8B-4727-9010-C533AEAE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0C6-31F6-4B5E-B9BD-86CED82AB8D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46E76D1-8167-456C-9578-891A8CFA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CBDA47-954C-4B83-B632-4A71ABBB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D75-3A99-4D35-B1CD-8E7F04060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9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F7EB15-5CD3-476F-AD7B-1FDE362D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A6D47BF-EDDB-4BD6-96CC-E08C627568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EF1D219-B4FA-4575-B5F8-E6DBE59D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E0BD9CB-F36E-47E4-AC44-436A5A4F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00C6-31F6-4B5E-B9BD-86CED82AB8D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4AD0C22-A08D-4AC9-9CE5-14516784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2B87F2E-C425-4B1D-8345-951D17B64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76D75-3A99-4D35-B1CD-8E7F04060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4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36B216-A4F2-494E-B12B-EC413F59A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CCCD5B1-1214-4DB6-BC91-9B970164D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E95C0A-6DD6-474C-B810-79E4B1F3F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00C6-31F6-4B5E-B9BD-86CED82AB8D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2A06B9D-F4B3-4235-A1BE-773831993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8824D2-5320-4067-BB6C-E77BE37BA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76D75-3A99-4D35-B1CD-8E7F04060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26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7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hyperlink" Target="https://&#1086;&#1073;&#1091;&#1095;&#1077;&#1085;&#1080;&#1077;.&#1084;&#1086;&#1081;&#1073;&#1080;&#1079;&#1085;&#1077;&#1089;&#1090;&#1091;&#1083;&#1072;.&#1088;&#1092;/register/" TargetMode="External"/><Relationship Id="rId4" Type="http://schemas.openxmlformats.org/officeDocument/2006/relationships/hyperlink" Target="http://&#1086;&#1073;&#1091;&#1095;&#1077;&#1085;&#1080;&#1077;.&#1084;&#1086;&#1081;&#1073;&#1080;&#1079;&#1085;&#1077;&#1089;&#1090;&#1091;&#1083;&#1072;.&#1088;&#1092;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58E08C5-EB33-462D-8F9F-8AC629F3ED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8" b="11538"/>
          <a:stretch/>
        </p:blipFill>
        <p:spPr>
          <a:xfrm rot="10800000">
            <a:off x="0" y="0"/>
            <a:ext cx="12192000" cy="6864646"/>
          </a:xfrm>
          <a:prstGeom prst="rect">
            <a:avLst/>
          </a:prstGeom>
        </p:spPr>
      </p:pic>
      <p:sp>
        <p:nvSpPr>
          <p:cNvPr id="4" name="Title 13">
            <a:extLst>
              <a:ext uri="{FF2B5EF4-FFF2-40B4-BE49-F238E27FC236}">
                <a16:creationId xmlns:a16="http://schemas.microsoft.com/office/drawing/2014/main" xmlns="" id="{61D0048D-A183-4CD1-A74D-5FC36BD0E85D}"/>
              </a:ext>
            </a:extLst>
          </p:cNvPr>
          <p:cNvSpPr txBox="1">
            <a:spLocks/>
          </p:cNvSpPr>
          <p:nvPr/>
        </p:nvSpPr>
        <p:spPr>
          <a:xfrm>
            <a:off x="3015762" y="2323723"/>
            <a:ext cx="8772775" cy="1597646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algn="r" defTabSz="914400"/>
            <a:r>
              <a:rPr lang="ru-RU" sz="60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Меры поддержки предпринимательства в Тульской области</a:t>
            </a:r>
            <a:endParaRPr lang="en-US" sz="60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 defTabSz="914400"/>
            <a:endParaRPr lang="ru-RU" sz="1600" b="1" kern="0" dirty="0">
              <a:solidFill>
                <a:schemeClr val="bg1"/>
              </a:solidFill>
            </a:endParaRPr>
          </a:p>
          <a:p>
            <a:pPr algn="r" defTabSz="914400"/>
            <a:endParaRPr lang="ru-RU" sz="6000" b="1" kern="0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3B408EF-D90B-4EC9-9D10-96DDFF22F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77" y="1799196"/>
            <a:ext cx="2699792" cy="5245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15BF0C4-510D-4580-AE42-8C1EA05AE1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77" y="469786"/>
            <a:ext cx="2831560" cy="99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63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="" xmlns:a16="http://schemas.microsoft.com/office/drawing/2014/main" id="{310BDA55-F2A9-4251-B604-5E5214BC762F}"/>
              </a:ext>
            </a:extLst>
          </p:cNvPr>
          <p:cNvSpPr txBox="1">
            <a:spLocks/>
          </p:cNvSpPr>
          <p:nvPr/>
        </p:nvSpPr>
        <p:spPr>
          <a:xfrm>
            <a:off x="330618" y="527807"/>
            <a:ext cx="9067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Поддержка социальных</a:t>
            </a:r>
          </a:p>
          <a:p>
            <a:r>
              <a:rPr lang="ru-RU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предпринимателей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D4FC04B-46C1-4A03-B59A-9C10B6067613}"/>
              </a:ext>
            </a:extLst>
          </p:cNvPr>
          <p:cNvSpPr txBox="1"/>
          <p:nvPr/>
        </p:nvSpPr>
        <p:spPr>
          <a:xfrm>
            <a:off x="620168" y="1846903"/>
            <a:ext cx="63666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Gotham Pro Light" panose="02000503030000020004" pitchFamily="2" charset="0"/>
              </a:rPr>
              <a:t>консультации по вступлению в реестр социальных предприятий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Gotham Pro Light" panose="0200050303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E82DC79-F224-4ACC-B22D-5C3875178707}"/>
              </a:ext>
            </a:extLst>
          </p:cNvPr>
          <p:cNvSpPr txBox="1"/>
          <p:nvPr/>
        </p:nvSpPr>
        <p:spPr>
          <a:xfrm>
            <a:off x="612498" y="2317681"/>
            <a:ext cx="625244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Gotham Pro Light" panose="02000503030000020004" pitchFamily="2" charset="0"/>
              </a:rPr>
              <a:t>оказание помощи в заполнении документации по вступлению в реестр социальных предприятий</a:t>
            </a:r>
            <a:endParaRPr lang="en-US" sz="16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Gotham Pro Light" panose="02000503030000020004" pitchFamily="2" charset="0"/>
            </a:endParaRPr>
          </a:p>
        </p:txBody>
      </p:sp>
      <p:pic>
        <p:nvPicPr>
          <p:cNvPr id="19" name="Graphic 56">
            <a:extLst>
              <a:ext uri="{FF2B5EF4-FFF2-40B4-BE49-F238E27FC236}">
                <a16:creationId xmlns="" xmlns:a16="http://schemas.microsoft.com/office/drawing/2014/main" id="{80956BA7-0557-46E7-8854-FAA18D81E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027" y="1769654"/>
            <a:ext cx="264996" cy="264996"/>
          </a:xfrm>
          <a:prstGeom prst="rect">
            <a:avLst/>
          </a:prstGeom>
        </p:spPr>
      </p:pic>
      <p:pic>
        <p:nvPicPr>
          <p:cNvPr id="21" name="Graphic 56">
            <a:extLst>
              <a:ext uri="{FF2B5EF4-FFF2-40B4-BE49-F238E27FC236}">
                <a16:creationId xmlns="" xmlns:a16="http://schemas.microsoft.com/office/drawing/2014/main" id="{B54121A8-A548-40EF-BA59-8F1261A6A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026" y="2285019"/>
            <a:ext cx="264996" cy="264996"/>
          </a:xfrm>
          <a:prstGeom prst="rect">
            <a:avLst/>
          </a:prstGeom>
        </p:spPr>
      </p:pic>
      <p:pic>
        <p:nvPicPr>
          <p:cNvPr id="22" name="Graphic 56">
            <a:extLst>
              <a:ext uri="{FF2B5EF4-FFF2-40B4-BE49-F238E27FC236}">
                <a16:creationId xmlns="" xmlns:a16="http://schemas.microsoft.com/office/drawing/2014/main" id="{C0FB8F12-19B1-4008-A2E3-079FB3343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026" y="2954504"/>
            <a:ext cx="264996" cy="26499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D511CF3-0C18-4424-B4CB-4AA4CCE5ED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822" y="1246915"/>
            <a:ext cx="2010378" cy="39058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F5B8AC6C-A17D-4BB7-8BCF-F612388159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822" y="336251"/>
            <a:ext cx="1881805" cy="6600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516D978-9C01-465E-9809-65BDA4D04B05}"/>
              </a:ext>
            </a:extLst>
          </p:cNvPr>
          <p:cNvSpPr txBox="1"/>
          <p:nvPr/>
        </p:nvSpPr>
        <p:spPr>
          <a:xfrm>
            <a:off x="612497" y="2954503"/>
            <a:ext cx="63545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Gotham Pro Light" panose="02000503030000020004" pitchFamily="2" charset="0"/>
              </a:rPr>
              <a:t>консультации по грантовой поддержке социальных предприятий</a:t>
            </a:r>
            <a:endParaRPr lang="en-US" sz="16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Gotham Pro Light" panose="02000503030000020004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1E7654E-439E-4473-AF7D-32DA2C1F8F77}"/>
              </a:ext>
            </a:extLst>
          </p:cNvPr>
          <p:cNvSpPr txBox="1"/>
          <p:nvPr/>
        </p:nvSpPr>
        <p:spPr>
          <a:xfrm>
            <a:off x="622811" y="3488952"/>
            <a:ext cx="636396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Gotham Pro Light" panose="02000503030000020004" pitchFamily="2" charset="0"/>
              </a:rPr>
              <a:t>информирование о конкурсах, консультации по заполнению заявок</a:t>
            </a:r>
            <a:endParaRPr lang="en-US" sz="16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Gotham Pro Light" panose="0200050303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FA2B37D-3292-431B-9C27-537164905796}"/>
              </a:ext>
            </a:extLst>
          </p:cNvPr>
          <p:cNvSpPr txBox="1"/>
          <p:nvPr/>
        </p:nvSpPr>
        <p:spPr>
          <a:xfrm>
            <a:off x="615140" y="4119276"/>
            <a:ext cx="635453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Gotham Pro Light" panose="02000503030000020004" pitchFamily="2" charset="0"/>
              </a:rPr>
              <a:t>участие в обучающих мероприятиях по развитию компетенции в области социального предпринимательства</a:t>
            </a:r>
            <a:endParaRPr lang="en-US" sz="16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Gotham Pro Light" panose="02000503030000020004" pitchFamily="2" charset="0"/>
            </a:endParaRPr>
          </a:p>
        </p:txBody>
      </p:sp>
      <p:pic>
        <p:nvPicPr>
          <p:cNvPr id="29" name="Graphic 56">
            <a:extLst>
              <a:ext uri="{FF2B5EF4-FFF2-40B4-BE49-F238E27FC236}">
                <a16:creationId xmlns="" xmlns:a16="http://schemas.microsoft.com/office/drawing/2014/main" id="{61F02E8A-2334-4BE7-8D84-DDB35CE03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027" y="3516249"/>
            <a:ext cx="264996" cy="264996"/>
          </a:xfrm>
          <a:prstGeom prst="rect">
            <a:avLst/>
          </a:prstGeom>
        </p:spPr>
      </p:pic>
      <p:pic>
        <p:nvPicPr>
          <p:cNvPr id="30" name="Graphic 56">
            <a:extLst>
              <a:ext uri="{FF2B5EF4-FFF2-40B4-BE49-F238E27FC236}">
                <a16:creationId xmlns="" xmlns:a16="http://schemas.microsoft.com/office/drawing/2014/main" id="{5C95E19F-19C0-43DE-A203-6D4C16197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976" y="4128325"/>
            <a:ext cx="264996" cy="26499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4DF244F-3175-4E7D-A2F2-EA7F628765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9" r="4896"/>
          <a:stretch/>
        </p:blipFill>
        <p:spPr>
          <a:xfrm>
            <a:off x="7181539" y="0"/>
            <a:ext cx="5230195" cy="689307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C4E282B-BE0A-49CA-9BCD-10B42574E45F}"/>
              </a:ext>
            </a:extLst>
          </p:cNvPr>
          <p:cNvSpPr txBox="1"/>
          <p:nvPr/>
        </p:nvSpPr>
        <p:spPr>
          <a:xfrm>
            <a:off x="615140" y="4829121"/>
            <a:ext cx="576116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Gotham Pro Light" panose="02000503030000020004" pitchFamily="2" charset="0"/>
              </a:rPr>
              <a:t>услуги по продвижению на радио</a:t>
            </a:r>
            <a:endParaRPr lang="en-US" sz="16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Gotham Pro Light" panose="02000503030000020004" pitchFamily="2" charset="0"/>
            </a:endParaRPr>
          </a:p>
        </p:txBody>
      </p:sp>
      <p:pic>
        <p:nvPicPr>
          <p:cNvPr id="25" name="Graphic 56">
            <a:extLst>
              <a:ext uri="{FF2B5EF4-FFF2-40B4-BE49-F238E27FC236}">
                <a16:creationId xmlns="" xmlns:a16="http://schemas.microsoft.com/office/drawing/2014/main" id="{14F3C46B-6B7C-49B1-9908-033B48262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971" y="4767308"/>
            <a:ext cx="264996" cy="26499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5555455-08E3-4E6C-887A-1DCF5131A19B}"/>
              </a:ext>
            </a:extLst>
          </p:cNvPr>
          <p:cNvSpPr txBox="1"/>
          <p:nvPr/>
        </p:nvSpPr>
        <p:spPr>
          <a:xfrm>
            <a:off x="636098" y="5406290"/>
            <a:ext cx="576116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Gotham Pro Light" panose="02000503030000020004" pitchFamily="2" charset="0"/>
              </a:rPr>
              <a:t>грант до 500 тысяч рублей</a:t>
            </a:r>
            <a:endParaRPr lang="en-US" sz="16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Gotham Pro Light" panose="02000503030000020004" pitchFamily="2" charset="0"/>
            </a:endParaRPr>
          </a:p>
        </p:txBody>
      </p:sp>
      <p:pic>
        <p:nvPicPr>
          <p:cNvPr id="31" name="Graphic 56">
            <a:extLst>
              <a:ext uri="{FF2B5EF4-FFF2-40B4-BE49-F238E27FC236}">
                <a16:creationId xmlns="" xmlns:a16="http://schemas.microsoft.com/office/drawing/2014/main" id="{89E6CAF2-9AAE-4FA7-B486-887DAC395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929" y="5344477"/>
            <a:ext cx="264996" cy="264996"/>
          </a:xfrm>
          <a:prstGeom prst="rect">
            <a:avLst/>
          </a:prstGeom>
        </p:spPr>
      </p:pic>
      <p:sp>
        <p:nvSpPr>
          <p:cNvPr id="32" name="Прямоугольник 22">
            <a:extLst>
              <a:ext uri="{FF2B5EF4-FFF2-40B4-BE49-F238E27FC236}">
                <a16:creationId xmlns="" xmlns:a16="http://schemas.microsoft.com/office/drawing/2014/main" id="{05A70BD3-5E71-4505-8D72-0DDEA614D041}"/>
              </a:ext>
            </a:extLst>
          </p:cNvPr>
          <p:cNvSpPr/>
          <p:nvPr/>
        </p:nvSpPr>
        <p:spPr>
          <a:xfrm>
            <a:off x="0" y="533400"/>
            <a:ext cx="108000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7A15C2C-B946-4E99-99EB-E1A4401B22AB}"/>
              </a:ext>
            </a:extLst>
          </p:cNvPr>
          <p:cNvSpPr txBox="1"/>
          <p:nvPr/>
        </p:nvSpPr>
        <p:spPr>
          <a:xfrm>
            <a:off x="656075" y="5861905"/>
            <a:ext cx="641943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Gotham Pro Light" panose="02000503030000020004" pitchFamily="2" charset="0"/>
              </a:rPr>
              <a:t>льготный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Gotham Pro Light" panose="02000503030000020004" pitchFamily="2" charset="0"/>
              </a:rPr>
              <a:t>займ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Gotham Pro Light" panose="02000503030000020004" pitchFamily="2" charset="0"/>
              </a:rPr>
              <a:t> до 5 млн руб. по льготной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Gotham Pro Light" panose="02000503030000020004" pitchFamily="2" charset="0"/>
              </a:rPr>
              <a:t>ставке </a:t>
            </a:r>
            <a:endParaRPr lang="en-US" sz="16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Gotham Pro Light" panose="02000503030000020004" pitchFamily="2" charset="0"/>
            </a:endParaRPr>
          </a:p>
        </p:txBody>
      </p:sp>
      <p:pic>
        <p:nvPicPr>
          <p:cNvPr id="34" name="Graphic 56">
            <a:extLst>
              <a:ext uri="{FF2B5EF4-FFF2-40B4-BE49-F238E27FC236}">
                <a16:creationId xmlns="" xmlns:a16="http://schemas.microsoft.com/office/drawing/2014/main" id="{AAD3EDC8-556C-4567-B493-5C0E28B72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906" y="5895628"/>
            <a:ext cx="264996" cy="26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65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93" y="1286937"/>
            <a:ext cx="6498899" cy="43712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28" y="1286937"/>
            <a:ext cx="237765" cy="2316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28" y="1673052"/>
            <a:ext cx="237765" cy="231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27" y="2202823"/>
            <a:ext cx="237765" cy="231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01" y="2588938"/>
            <a:ext cx="237765" cy="2316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00" y="2975053"/>
            <a:ext cx="237765" cy="2316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99" y="3273156"/>
            <a:ext cx="237765" cy="2316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98" y="3902663"/>
            <a:ext cx="237765" cy="2316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95" y="3571259"/>
            <a:ext cx="237765" cy="2316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97" y="4543604"/>
            <a:ext cx="237765" cy="2316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97" y="4932062"/>
            <a:ext cx="237765" cy="2316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96" y="5341799"/>
            <a:ext cx="237765" cy="2316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66" y="4234067"/>
            <a:ext cx="237765" cy="2316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9255" cy="3596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291" y="-23446"/>
            <a:ext cx="9224047" cy="8718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524" y="1211942"/>
            <a:ext cx="5083476" cy="56581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3787" y="-74061"/>
            <a:ext cx="1908213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17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xmlns="" id="{310BDA55-F2A9-4251-B604-5E5214BC762F}"/>
              </a:ext>
            </a:extLst>
          </p:cNvPr>
          <p:cNvSpPr txBox="1">
            <a:spLocks/>
          </p:cNvSpPr>
          <p:nvPr/>
        </p:nvSpPr>
        <p:spPr>
          <a:xfrm>
            <a:off x="77512" y="-32187"/>
            <a:ext cx="9067800" cy="7512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Поддержка самозанятых граждан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D4FC04B-46C1-4A03-B59A-9C10B6067613}"/>
              </a:ext>
            </a:extLst>
          </p:cNvPr>
          <p:cNvSpPr txBox="1"/>
          <p:nvPr/>
        </p:nvSpPr>
        <p:spPr>
          <a:xfrm>
            <a:off x="513645" y="1408223"/>
            <a:ext cx="6378178" cy="2242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Услуги по продвижению продукции/услуг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самозанятых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социальных сетях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Мастер-классы по повышению квалификации по сферам деятельности (фото, косметология, кулинария и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т.д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 программы и мероприятия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во всероссийских выставках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Льготная аренда в бизнес-инкубаторе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D511CF3-0C18-4424-B4CB-4AA4CCE5ED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822" y="1246915"/>
            <a:ext cx="2010378" cy="39058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F5B8AC6C-A17D-4BB7-8BCF-F61238815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822" y="336251"/>
            <a:ext cx="1881805" cy="660036"/>
          </a:xfrm>
          <a:prstGeom prst="rect">
            <a:avLst/>
          </a:prstGeom>
        </p:spPr>
      </p:pic>
      <p:sp>
        <p:nvSpPr>
          <p:cNvPr id="32" name="Прямоугольник 22">
            <a:extLst>
              <a:ext uri="{FF2B5EF4-FFF2-40B4-BE49-F238E27FC236}">
                <a16:creationId xmlns:a16="http://schemas.microsoft.com/office/drawing/2014/main" xmlns="" id="{05A70BD3-5E71-4505-8D72-0DDEA614D041}"/>
              </a:ext>
            </a:extLst>
          </p:cNvPr>
          <p:cNvSpPr/>
          <p:nvPr/>
        </p:nvSpPr>
        <p:spPr>
          <a:xfrm>
            <a:off x="0" y="0"/>
            <a:ext cx="77512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pic>
        <p:nvPicPr>
          <p:cNvPr id="1026" name="Picture 2" descr="В Мосгордуме заявили, что самозанятые также могут получить пособие в 19,5  тыс. руб.">
            <a:extLst>
              <a:ext uri="{FF2B5EF4-FFF2-40B4-BE49-F238E27FC236}">
                <a16:creationId xmlns:a16="http://schemas.microsoft.com/office/drawing/2014/main" xmlns="" id="{95EC8BED-94FC-43DF-8D98-506711C16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5" t="1" r="18816" b="-3482"/>
          <a:stretch/>
        </p:blipFill>
        <p:spPr bwMode="auto">
          <a:xfrm>
            <a:off x="6900560" y="0"/>
            <a:ext cx="5291440" cy="716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raphic 126">
            <a:extLst>
              <a:ext uri="{FF2B5EF4-FFF2-40B4-BE49-F238E27FC236}">
                <a16:creationId xmlns:a16="http://schemas.microsoft.com/office/drawing/2014/main" xmlns="" id="{25BEB122-840D-438E-99A0-BF5C5533F2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21804" y="1466157"/>
            <a:ext cx="234570" cy="234570"/>
          </a:xfrm>
          <a:prstGeom prst="rect">
            <a:avLst/>
          </a:prstGeom>
        </p:spPr>
      </p:pic>
      <p:pic>
        <p:nvPicPr>
          <p:cNvPr id="37" name="Graphic 126">
            <a:extLst>
              <a:ext uri="{FF2B5EF4-FFF2-40B4-BE49-F238E27FC236}">
                <a16:creationId xmlns:a16="http://schemas.microsoft.com/office/drawing/2014/main" xmlns="" id="{19BF7D35-97E8-4BAF-9484-0E58070428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00789" y="1837270"/>
            <a:ext cx="234570" cy="234570"/>
          </a:xfrm>
          <a:prstGeom prst="rect">
            <a:avLst/>
          </a:prstGeom>
        </p:spPr>
      </p:pic>
      <p:pic>
        <p:nvPicPr>
          <p:cNvPr id="38" name="Graphic 126">
            <a:extLst>
              <a:ext uri="{FF2B5EF4-FFF2-40B4-BE49-F238E27FC236}">
                <a16:creationId xmlns:a16="http://schemas.microsoft.com/office/drawing/2014/main" xmlns="" id="{88C052A7-31AC-45A5-B5D2-5EDD769572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05011" y="2363050"/>
            <a:ext cx="234570" cy="234570"/>
          </a:xfrm>
          <a:prstGeom prst="rect">
            <a:avLst/>
          </a:prstGeom>
        </p:spPr>
      </p:pic>
      <p:pic>
        <p:nvPicPr>
          <p:cNvPr id="39" name="Graphic 126">
            <a:extLst>
              <a:ext uri="{FF2B5EF4-FFF2-40B4-BE49-F238E27FC236}">
                <a16:creationId xmlns:a16="http://schemas.microsoft.com/office/drawing/2014/main" xmlns="" id="{C86FB2FE-8CDD-4B7B-9803-986078434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07716" y="2717642"/>
            <a:ext cx="234570" cy="234570"/>
          </a:xfrm>
          <a:prstGeom prst="rect">
            <a:avLst/>
          </a:prstGeom>
        </p:spPr>
      </p:pic>
      <p:pic>
        <p:nvPicPr>
          <p:cNvPr id="40" name="Graphic 126">
            <a:extLst>
              <a:ext uri="{FF2B5EF4-FFF2-40B4-BE49-F238E27FC236}">
                <a16:creationId xmlns:a16="http://schemas.microsoft.com/office/drawing/2014/main" xmlns="" id="{2A5B5EB5-3C2F-4A96-BB91-136262DD5B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15954" y="3018980"/>
            <a:ext cx="234570" cy="234570"/>
          </a:xfrm>
          <a:prstGeom prst="rect">
            <a:avLst/>
          </a:prstGeom>
        </p:spPr>
      </p:pic>
      <p:pic>
        <p:nvPicPr>
          <p:cNvPr id="41" name="Graphic 126">
            <a:extLst>
              <a:ext uri="{FF2B5EF4-FFF2-40B4-BE49-F238E27FC236}">
                <a16:creationId xmlns:a16="http://schemas.microsoft.com/office/drawing/2014/main" xmlns="" id="{122B4630-5E85-4AC9-8185-FDF71B9BF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07716" y="3388575"/>
            <a:ext cx="234570" cy="2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98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5168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C9BF993-5EEC-44FC-985F-57B4A39C5D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43" y="613408"/>
            <a:ext cx="1908761" cy="3708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039EE68-C2A2-4B4A-81A4-60F2581961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81" y="314759"/>
            <a:ext cx="1908761" cy="66949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A902AA69-C25D-44BF-8E09-CD1EC564370D}"/>
              </a:ext>
            </a:extLst>
          </p:cNvPr>
          <p:cNvSpPr txBox="1">
            <a:spLocks/>
          </p:cNvSpPr>
          <p:nvPr/>
        </p:nvSpPr>
        <p:spPr>
          <a:xfrm>
            <a:off x="4830767" y="1038852"/>
            <a:ext cx="6875798" cy="15015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241A19"/>
                </a:solidFill>
                <a:latin typeface="Bebas Neue Bold" panose="020B0606020202050201" pitchFamily="34" charset="-52"/>
              </a:rPr>
              <a:t>Поддержка производственных </a:t>
            </a:r>
            <a:r>
              <a:rPr lang="ru-RU" sz="3200" b="1" dirty="0">
                <a:solidFill>
                  <a:srgbClr val="241A19"/>
                </a:solidFill>
                <a:latin typeface="Bebas Neue Bold" panose="020B0606020202050201" pitchFamily="34" charset="-52"/>
              </a:rPr>
              <a:t>предприятий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77469" y="2512046"/>
            <a:ext cx="78550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Bebas Neue Bold" panose="020B0606020202050201"/>
              </a:rPr>
              <a:t>Разработка фирменного стиля, графических </a:t>
            </a:r>
            <a:r>
              <a:rPr lang="ru-RU" sz="1400" dirty="0">
                <a:latin typeface="Bebas Neue Bold" panose="020B0606020202050201"/>
              </a:rPr>
              <a:t>решений </a:t>
            </a:r>
            <a:r>
              <a:rPr lang="ru-RU" sz="1400" dirty="0" smtClean="0">
                <a:latin typeface="Bebas Neue Bold" panose="020B0606020202050201"/>
              </a:rPr>
              <a:t>и </a:t>
            </a:r>
            <a:r>
              <a:rPr lang="ru-RU" sz="1400" dirty="0">
                <a:latin typeface="Bebas Neue Bold" panose="020B0606020202050201"/>
              </a:rPr>
              <a:t>рекламно-полиграфических материалов по продукции </a:t>
            </a:r>
            <a:r>
              <a:rPr lang="ru-RU" sz="1400" dirty="0" smtClean="0">
                <a:latin typeface="Bebas Neue Bold" panose="020B0606020202050201"/>
              </a:rPr>
              <a:t>МСП</a:t>
            </a:r>
          </a:p>
          <a:p>
            <a:pPr marL="92075" indent="-92075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Bebas Neue Bold" panose="020B0606020202050201"/>
              </a:rPr>
              <a:t>Содействие </a:t>
            </a:r>
            <a:r>
              <a:rPr lang="ru-RU" sz="1400" dirty="0">
                <a:latin typeface="Bebas Neue Bold" panose="020B0606020202050201"/>
              </a:rPr>
              <a:t>в участии в  выставках </a:t>
            </a:r>
            <a:r>
              <a:rPr lang="ru-RU" sz="1400" dirty="0" smtClean="0">
                <a:latin typeface="Bebas Neue Bold" panose="020B0606020202050201"/>
              </a:rPr>
              <a:t>и </a:t>
            </a:r>
            <a:r>
              <a:rPr lang="ru-RU" sz="1400" dirty="0">
                <a:latin typeface="Bebas Neue Bold" panose="020B0606020202050201"/>
              </a:rPr>
              <a:t>иных </a:t>
            </a:r>
            <a:r>
              <a:rPr lang="ru-RU" sz="1400" dirty="0" smtClean="0">
                <a:latin typeface="Bebas Neue Bold" panose="020B0606020202050201"/>
              </a:rPr>
              <a:t>мероприятиях </a:t>
            </a:r>
            <a:r>
              <a:rPr lang="ru-RU" sz="1400" dirty="0">
                <a:latin typeface="Bebas Neue Bold" panose="020B0606020202050201"/>
              </a:rPr>
              <a:t>на территории РФ, позволяющих позиционировать и продвигать продукцию </a:t>
            </a:r>
            <a:r>
              <a:rPr lang="ru-RU" sz="1400" dirty="0" smtClean="0">
                <a:latin typeface="Bebas Neue Bold" panose="020B0606020202050201"/>
              </a:rPr>
              <a:t>предприятия</a:t>
            </a:r>
          </a:p>
          <a:p>
            <a:pPr marL="92075" indent="-92075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Bebas Neue Bold" panose="020B0606020202050201"/>
              </a:rPr>
              <a:t>Содействие </a:t>
            </a:r>
            <a:r>
              <a:rPr lang="ru-RU" sz="1400" dirty="0">
                <a:latin typeface="Bebas Neue Bold" panose="020B0606020202050201"/>
              </a:rPr>
              <a:t>в </a:t>
            </a:r>
            <a:r>
              <a:rPr lang="ru-RU" sz="1400" dirty="0" smtClean="0">
                <a:latin typeface="Bebas Neue Bold" panose="020B0606020202050201"/>
              </a:rPr>
              <a:t>сертификации и декларировании продукции, проведение </a:t>
            </a:r>
            <a:r>
              <a:rPr lang="ru-RU" sz="1400" dirty="0">
                <a:latin typeface="Bebas Neue Bold" panose="020B0606020202050201"/>
              </a:rPr>
              <a:t>необходимых испытаний и оценок соответствия </a:t>
            </a:r>
            <a:r>
              <a:rPr lang="ru-RU" sz="1400" dirty="0" smtClean="0">
                <a:latin typeface="Bebas Neue Bold" panose="020B0606020202050201"/>
              </a:rPr>
              <a:t>в </a:t>
            </a:r>
            <a:r>
              <a:rPr lang="ru-RU" sz="1400" dirty="0">
                <a:latin typeface="Bebas Neue Bold" panose="020B0606020202050201"/>
              </a:rPr>
              <a:t>целях выхода на внутренние и зарубежные рынки, рынки крупных </a:t>
            </a:r>
            <a:r>
              <a:rPr lang="ru-RU" sz="1400" dirty="0" smtClean="0">
                <a:latin typeface="Bebas Neue Bold" panose="020B0606020202050201"/>
              </a:rPr>
              <a:t>заказчиков</a:t>
            </a:r>
          </a:p>
          <a:p>
            <a:pPr marL="92075" indent="-92075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Bebas Neue Bold" panose="020B0606020202050201"/>
              </a:rPr>
              <a:t>Содействие </a:t>
            </a:r>
            <a:r>
              <a:rPr lang="ru-RU" sz="1400" dirty="0">
                <a:latin typeface="Bebas Neue Bold" panose="020B0606020202050201"/>
              </a:rPr>
              <a:t>в оформлении прав и / или проведении патентных исследований, по защите прав на результаты интеллектуальной </a:t>
            </a:r>
            <a:r>
              <a:rPr lang="ru-RU" sz="1400" dirty="0" smtClean="0">
                <a:latin typeface="Bebas Neue Bold" panose="020B0606020202050201"/>
              </a:rPr>
              <a:t>деятельности</a:t>
            </a:r>
            <a:endParaRPr lang="ru-RU" sz="1400" dirty="0">
              <a:latin typeface="Bebas Neue Bold" panose="020B0606020202050201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77469" y="2186429"/>
            <a:ext cx="4116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Bebas Neue Bold" panose="020B0606020202050201"/>
              </a:rPr>
              <a:t>Создание/апгрейд/развитие продукта </a:t>
            </a:r>
            <a:endParaRPr lang="ru-RU" dirty="0">
              <a:latin typeface="Bebas Neue Bold" panose="020B0606020202050201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7691" y="4543371"/>
            <a:ext cx="374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Bebas Neue Bold" panose="020B0606020202050201"/>
              </a:rPr>
              <a:t>Модернизация производства </a:t>
            </a:r>
            <a:endParaRPr lang="ru-RU" dirty="0">
              <a:latin typeface="Bebas Neue Bold" panose="020B0606020202050201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7691" y="4868751"/>
            <a:ext cx="8632424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92075" indent="-92075" algn="just">
              <a:buFont typeface="Arial" panose="020B0604020202020204" pitchFamily="34" charset="0"/>
              <a:buChar char="•"/>
              <a:defRPr sz="1400">
                <a:latin typeface="Bebas Neue Bold" panose="020B0606020202050201"/>
              </a:defRPr>
            </a:lvl1pPr>
          </a:lstStyle>
          <a:p>
            <a:r>
              <a:rPr lang="ru-RU" dirty="0"/>
              <a:t>Разработка технических решений, связанных с модернизацией, развитием, перевооружением производства</a:t>
            </a:r>
          </a:p>
          <a:p>
            <a:r>
              <a:rPr lang="ru-RU" dirty="0"/>
              <a:t>Разработка документации на изготовление технологического оборудования, оснастки, опытных образцов продукции, 3D моделей</a:t>
            </a:r>
          </a:p>
          <a:p>
            <a:r>
              <a:rPr lang="ru-RU" dirty="0"/>
              <a:t>Разработка документации по соблюдению экологических нормативов и воздействию на состояние окружающей среды</a:t>
            </a:r>
          </a:p>
          <a:p>
            <a:r>
              <a:rPr lang="ru-RU" dirty="0"/>
              <a:t>Экспертиза промышленной безопасности производства, зданий, сооружений, оборудования</a:t>
            </a:r>
          </a:p>
          <a:p>
            <a:r>
              <a:rPr lang="ru-RU" dirty="0"/>
              <a:t>Проведение и оформление результатов работ по охране труда и иных видов технических, технологических аудитов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8224323" y="1688027"/>
            <a:ext cx="3808156" cy="852339"/>
            <a:chOff x="8224323" y="1688027"/>
            <a:chExt cx="3808156" cy="852339"/>
          </a:xfrm>
        </p:grpSpPr>
        <p:sp>
          <p:nvSpPr>
            <p:cNvPr id="10" name="object 22">
              <a:extLst>
                <a:ext uri="{FF2B5EF4-FFF2-40B4-BE49-F238E27FC236}">
                  <a16:creationId xmlns:a16="http://schemas.microsoft.com/office/drawing/2014/main" xmlns="" id="{7AE55DBE-5D1E-4974-A06A-955A680EB8B0}"/>
                </a:ext>
              </a:extLst>
            </p:cNvPr>
            <p:cNvSpPr txBox="1"/>
            <p:nvPr/>
          </p:nvSpPr>
          <p:spPr>
            <a:xfrm>
              <a:off x="8224323" y="1688027"/>
              <a:ext cx="1107927" cy="852339"/>
            </a:xfrm>
            <a:prstGeom prst="rect">
              <a:avLst/>
            </a:prstGeom>
          </p:spPr>
          <p:txBody>
            <a:bodyPr vert="horz" wrap="square" lIns="0" tIns="21136" rIns="0" bIns="0" rtlCol="0">
              <a:spAutoFit/>
            </a:bodyPr>
            <a:lstStyle/>
            <a:p>
              <a:pPr marL="16909">
                <a:spcBef>
                  <a:spcPts val="166"/>
                </a:spcBef>
              </a:pPr>
              <a:r>
                <a:rPr lang="ru-RU" sz="5400" b="1" spc="-33" dirty="0" smtClean="0">
                  <a:solidFill>
                    <a:srgbClr val="E04E39"/>
                  </a:solidFill>
                  <a:latin typeface="Bebas Neue Bold" pitchFamily="2" charset="0"/>
                  <a:ea typeface="Roboto" panose="02000000000000000000" pitchFamily="2" charset="0"/>
                  <a:cs typeface="Arial"/>
                </a:rPr>
                <a:t>413</a:t>
              </a:r>
              <a:endParaRPr sz="5400" b="1" dirty="0">
                <a:solidFill>
                  <a:srgbClr val="E04E39"/>
                </a:solidFill>
                <a:latin typeface="Bebas Neue Bold" pitchFamily="2" charset="0"/>
                <a:ea typeface="Roboto" panose="02000000000000000000" pitchFamily="2" charset="0"/>
                <a:cs typeface="Arial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9263100" y="1737171"/>
              <a:ext cx="2769379" cy="754053"/>
            </a:xfrm>
            <a:prstGeom prst="rect">
              <a:avLst/>
            </a:prstGeom>
            <a:ln>
              <a:solidFill>
                <a:srgbClr val="E04E39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200" dirty="0" smtClean="0">
                  <a:latin typeface="Bebas Neue Bold" panose="020B0606020202050201"/>
                </a:rPr>
                <a:t>малых и средних предприятий </a:t>
              </a:r>
            </a:p>
            <a:p>
              <a:pPr algn="just"/>
              <a:r>
                <a:rPr lang="ru-RU" sz="1200" dirty="0" smtClean="0">
                  <a:latin typeface="Bebas Neue Bold" panose="020B0606020202050201"/>
                </a:rPr>
                <a:t>Тульской области </a:t>
              </a:r>
            </a:p>
            <a:p>
              <a:pPr algn="just"/>
              <a:r>
                <a:rPr lang="ru-RU" sz="1200" dirty="0" smtClean="0">
                  <a:latin typeface="Bebas Neue Bold" panose="020B0606020202050201"/>
                </a:rPr>
                <a:t>воспользовались </a:t>
              </a:r>
              <a:r>
                <a:rPr lang="ru-RU" sz="1200" dirty="0" err="1" smtClean="0">
                  <a:latin typeface="Bebas Neue Bold" panose="020B0606020202050201"/>
                </a:rPr>
                <a:t>софинансированием</a:t>
              </a:r>
              <a:r>
                <a:rPr lang="ru-RU" sz="1200" dirty="0" smtClean="0">
                  <a:latin typeface="Bebas Neue Bold" panose="020B0606020202050201"/>
                </a:rPr>
                <a:t> </a:t>
              </a:r>
            </a:p>
            <a:p>
              <a:pPr algn="just"/>
              <a:r>
                <a:rPr lang="ru-RU" sz="700" dirty="0">
                  <a:latin typeface="Bebas Neue Bold" panose="020B0606020202050201"/>
                </a:rPr>
                <a:t>с</a:t>
              </a:r>
              <a:r>
                <a:rPr lang="ru-RU" sz="700" dirty="0" smtClean="0">
                  <a:latin typeface="Bebas Neue Bold" panose="020B0606020202050201"/>
                </a:rPr>
                <a:t> 2017 года</a:t>
              </a:r>
              <a:endParaRPr lang="ru-RU" sz="700" dirty="0">
                <a:latin typeface="Bebas Neue Bold" panose="020B0606020202050201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02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A97CCE5-5F35-4D9D-A192-1765C105C5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819" y="5209029"/>
            <a:ext cx="2551181" cy="16489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05C62F6-21A1-48FF-9B5A-ABD3636CFE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7" y="1"/>
            <a:ext cx="5365168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C9BF993-5EEC-44FC-985F-57B4A39C5D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73" y="578883"/>
            <a:ext cx="1908761" cy="3708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039EE68-C2A2-4B4A-81A4-60F2581961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81" y="314759"/>
            <a:ext cx="1908761" cy="669491"/>
          </a:xfrm>
          <a:prstGeom prst="rect">
            <a:avLst/>
          </a:prstGeom>
        </p:spPr>
      </p:pic>
      <p:graphicFrame>
        <p:nvGraphicFramePr>
          <p:cNvPr id="4" name="object 16">
            <a:extLst>
              <a:ext uri="{FF2B5EF4-FFF2-40B4-BE49-F238E27FC236}">
                <a16:creationId xmlns:a16="http://schemas.microsoft.com/office/drawing/2014/main" xmlns="" id="{D3F1EE1C-05CF-4921-8D50-C7AAE99FF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668285"/>
              </p:ext>
            </p:extLst>
          </p:nvPr>
        </p:nvGraphicFramePr>
        <p:xfrm>
          <a:off x="4349578" y="2606131"/>
          <a:ext cx="6976272" cy="300683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976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06836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50000"/>
                        </a:lnSpc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spc="13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  <a:t>консультации </a:t>
                      </a:r>
                      <a:r>
                        <a:rPr lang="ru-RU" sz="1800" b="0" kern="1200" spc="13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  <a:t>по вопросам сельского </a:t>
                      </a:r>
                      <a:r>
                        <a:rPr lang="ru-RU" sz="1800" b="0" kern="1200" spc="13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  <a:t>хозяйства</a:t>
                      </a:r>
                      <a:endParaRPr lang="ru-RU" sz="1800" b="0" kern="1200" spc="13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Calibri"/>
                      </a:endParaRPr>
                    </a:p>
                    <a:p>
                      <a:pPr marL="285750" indent="-285750" algn="just">
                        <a:lnSpc>
                          <a:spcPct val="150000"/>
                        </a:lnSpc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spc="13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  <a:t>помощь в заполнении документов на гранты министерства сельского хозяйства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spc="13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  <a:t>содействие </a:t>
                      </a:r>
                      <a:r>
                        <a:rPr lang="ru-RU" sz="1800" b="0" kern="1200" spc="13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  <a:t>созданию на территории Тульской </a:t>
                      </a:r>
                      <a:r>
                        <a:rPr lang="ru-RU" sz="1800" b="0" kern="1200" spc="13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  <a:t>области сельскохозяйственных </a:t>
                      </a:r>
                      <a:r>
                        <a:rPr lang="ru-RU" sz="1800" b="0" kern="1200" spc="13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  <a:t>потребительских кооперативов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spc="13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  <a:t>анализ и мониторинг деятельности субъектов МСП и </a:t>
                      </a:r>
                      <a:r>
                        <a:rPr lang="ru-RU" sz="1800" b="0" kern="1200" spc="13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  <a:t>СХК</a:t>
                      </a:r>
                      <a:endParaRPr lang="ru-RU" sz="1800" b="0" kern="1200" spc="13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Calibri"/>
                      </a:endParaRPr>
                    </a:p>
                  </a:txBody>
                  <a:tcPr marL="0" marR="0" marT="1296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A902AA69-C25D-44BF-8E09-CD1EC564370D}"/>
              </a:ext>
            </a:extLst>
          </p:cNvPr>
          <p:cNvSpPr txBox="1">
            <a:spLocks/>
          </p:cNvSpPr>
          <p:nvPr/>
        </p:nvSpPr>
        <p:spPr>
          <a:xfrm>
            <a:off x="0" y="856803"/>
            <a:ext cx="6018372" cy="2133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bg1"/>
                </a:solidFill>
                <a:latin typeface="Bebas Neue Bold" panose="020B0606020202050201" pitchFamily="34" charset="-52"/>
              </a:rPr>
              <a:t>Поддержка сельхозпроизводителей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9A54B47-C018-4079-B754-3C369DBF57D4}"/>
              </a:ext>
            </a:extLst>
          </p:cNvPr>
          <p:cNvSpPr txBox="1">
            <a:spLocks/>
          </p:cNvSpPr>
          <p:nvPr/>
        </p:nvSpPr>
        <p:spPr>
          <a:xfrm>
            <a:off x="4924442" y="1630554"/>
            <a:ext cx="5382242" cy="838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440"/>
              </a:lnSpc>
              <a:defRPr sz="3200" b="0" i="0" baseline="0"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algn="ctr" defTabSz="914400">
              <a:lnSpc>
                <a:spcPts val="2240"/>
              </a:lnSpc>
            </a:pPr>
            <a:r>
              <a:rPr lang="ru-RU" sz="2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Центр компетенций в сфере сельскохозяйственной кооперации и поддержки фермеров</a:t>
            </a:r>
          </a:p>
        </p:txBody>
      </p:sp>
    </p:spTree>
    <p:extLst>
      <p:ext uri="{BB962C8B-B14F-4D97-AF65-F5344CB8AC3E}">
        <p14:creationId xmlns:p14="http://schemas.microsoft.com/office/powerpoint/2010/main" val="3693529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5F4181F-BE4B-4B6B-85DC-76983B66C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6019" y="0"/>
            <a:ext cx="12192000" cy="6889316"/>
          </a:xfrm>
          <a:prstGeom prst="rect">
            <a:avLst/>
          </a:prstGeom>
        </p:spPr>
      </p:pic>
      <p:sp>
        <p:nvSpPr>
          <p:cNvPr id="12" name="Freeform 17">
            <a:extLst>
              <a:ext uri="{FF2B5EF4-FFF2-40B4-BE49-F238E27FC236}">
                <a16:creationId xmlns:a16="http://schemas.microsoft.com/office/drawing/2014/main" xmlns="" id="{22D33BDD-D520-47C6-BBA5-9A6D3B5031B9}"/>
              </a:ext>
            </a:extLst>
          </p:cNvPr>
          <p:cNvSpPr/>
          <p:nvPr/>
        </p:nvSpPr>
        <p:spPr>
          <a:xfrm>
            <a:off x="2208882" y="1204"/>
            <a:ext cx="9983118" cy="6889316"/>
          </a:xfrm>
          <a:custGeom>
            <a:avLst/>
            <a:gdLst>
              <a:gd name="connsiteX0" fmla="*/ 2505205 w 10008296"/>
              <a:gd name="connsiteY0" fmla="*/ 12526 h 6901841"/>
              <a:gd name="connsiteX1" fmla="*/ 0 w 10008296"/>
              <a:gd name="connsiteY1" fmla="*/ 6901841 h 6901841"/>
              <a:gd name="connsiteX2" fmla="*/ 10008296 w 10008296"/>
              <a:gd name="connsiteY2" fmla="*/ 6889315 h 6901841"/>
              <a:gd name="connsiteX3" fmla="*/ 10008296 w 10008296"/>
              <a:gd name="connsiteY3" fmla="*/ 0 h 6901841"/>
              <a:gd name="connsiteX4" fmla="*/ 2505205 w 10008296"/>
              <a:gd name="connsiteY4" fmla="*/ 12526 h 6901841"/>
              <a:gd name="connsiteX0" fmla="*/ 2505205 w 10008296"/>
              <a:gd name="connsiteY0" fmla="*/ 0 h 6905791"/>
              <a:gd name="connsiteX1" fmla="*/ 0 w 10008296"/>
              <a:gd name="connsiteY1" fmla="*/ 6905791 h 6905791"/>
              <a:gd name="connsiteX2" fmla="*/ 10008296 w 10008296"/>
              <a:gd name="connsiteY2" fmla="*/ 6893265 h 6905791"/>
              <a:gd name="connsiteX3" fmla="*/ 10008296 w 10008296"/>
              <a:gd name="connsiteY3" fmla="*/ 3950 h 6905791"/>
              <a:gd name="connsiteX4" fmla="*/ 2505205 w 10008296"/>
              <a:gd name="connsiteY4" fmla="*/ 0 h 6905791"/>
              <a:gd name="connsiteX0" fmla="*/ 2505205 w 10008296"/>
              <a:gd name="connsiteY0" fmla="*/ 0 h 6905791"/>
              <a:gd name="connsiteX1" fmla="*/ 0 w 10008296"/>
              <a:gd name="connsiteY1" fmla="*/ 6905791 h 6905791"/>
              <a:gd name="connsiteX2" fmla="*/ 10008296 w 10008296"/>
              <a:gd name="connsiteY2" fmla="*/ 6893265 h 6905791"/>
              <a:gd name="connsiteX3" fmla="*/ 9950631 w 10008296"/>
              <a:gd name="connsiteY3" fmla="*/ 152231 h 6905791"/>
              <a:gd name="connsiteX4" fmla="*/ 2505205 w 10008296"/>
              <a:gd name="connsiteY4" fmla="*/ 0 h 6905791"/>
              <a:gd name="connsiteX0" fmla="*/ 2505205 w 10008296"/>
              <a:gd name="connsiteY0" fmla="*/ 12525 h 6918316"/>
              <a:gd name="connsiteX1" fmla="*/ 0 w 10008296"/>
              <a:gd name="connsiteY1" fmla="*/ 6918316 h 6918316"/>
              <a:gd name="connsiteX2" fmla="*/ 10008296 w 10008296"/>
              <a:gd name="connsiteY2" fmla="*/ 6905790 h 6918316"/>
              <a:gd name="connsiteX3" fmla="*/ 10008296 w 10008296"/>
              <a:gd name="connsiteY3" fmla="*/ 0 h 6918316"/>
              <a:gd name="connsiteX4" fmla="*/ 2505205 w 10008296"/>
              <a:gd name="connsiteY4" fmla="*/ 12525 h 6918316"/>
              <a:gd name="connsiteX0" fmla="*/ 2505205 w 10016534"/>
              <a:gd name="connsiteY0" fmla="*/ 12525 h 6918316"/>
              <a:gd name="connsiteX1" fmla="*/ 0 w 10016534"/>
              <a:gd name="connsiteY1" fmla="*/ 6918316 h 6918316"/>
              <a:gd name="connsiteX2" fmla="*/ 10016534 w 10016534"/>
              <a:gd name="connsiteY2" fmla="*/ 6905790 h 6918316"/>
              <a:gd name="connsiteX3" fmla="*/ 10008296 w 10016534"/>
              <a:gd name="connsiteY3" fmla="*/ 0 h 6918316"/>
              <a:gd name="connsiteX4" fmla="*/ 2505205 w 10016534"/>
              <a:gd name="connsiteY4" fmla="*/ 12525 h 6918316"/>
              <a:gd name="connsiteX0" fmla="*/ 2505205 w 10016534"/>
              <a:gd name="connsiteY0" fmla="*/ 12525 h 6910078"/>
              <a:gd name="connsiteX1" fmla="*/ 0 w 10016534"/>
              <a:gd name="connsiteY1" fmla="*/ 6910078 h 6910078"/>
              <a:gd name="connsiteX2" fmla="*/ 10016534 w 10016534"/>
              <a:gd name="connsiteY2" fmla="*/ 6905790 h 6910078"/>
              <a:gd name="connsiteX3" fmla="*/ 10008296 w 10016534"/>
              <a:gd name="connsiteY3" fmla="*/ 0 h 6910078"/>
              <a:gd name="connsiteX4" fmla="*/ 2505205 w 10016534"/>
              <a:gd name="connsiteY4" fmla="*/ 12525 h 6910078"/>
              <a:gd name="connsiteX0" fmla="*/ 2488729 w 10000058"/>
              <a:gd name="connsiteY0" fmla="*/ 12525 h 6905790"/>
              <a:gd name="connsiteX1" fmla="*/ 0 w 10000058"/>
              <a:gd name="connsiteY1" fmla="*/ 6901840 h 6905790"/>
              <a:gd name="connsiteX2" fmla="*/ 10000058 w 10000058"/>
              <a:gd name="connsiteY2" fmla="*/ 6905790 h 6905790"/>
              <a:gd name="connsiteX3" fmla="*/ 9991820 w 10000058"/>
              <a:gd name="connsiteY3" fmla="*/ 0 h 6905790"/>
              <a:gd name="connsiteX4" fmla="*/ 2488729 w 10000058"/>
              <a:gd name="connsiteY4" fmla="*/ 12525 h 690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058" h="6905790">
                <a:moveTo>
                  <a:pt x="2488729" y="12525"/>
                </a:moveTo>
                <a:lnTo>
                  <a:pt x="0" y="6901840"/>
                </a:lnTo>
                <a:lnTo>
                  <a:pt x="10000058" y="6905790"/>
                </a:lnTo>
                <a:lnTo>
                  <a:pt x="9991820" y="0"/>
                </a:lnTo>
                <a:lnTo>
                  <a:pt x="2488729" y="125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xmlns="" id="{0D4C3CA3-E0DF-402D-B47E-268A3AB9B577}"/>
              </a:ext>
            </a:extLst>
          </p:cNvPr>
          <p:cNvSpPr txBox="1">
            <a:spLocks/>
          </p:cNvSpPr>
          <p:nvPr/>
        </p:nvSpPr>
        <p:spPr>
          <a:xfrm>
            <a:off x="4386064" y="1780454"/>
            <a:ext cx="7664909" cy="667296"/>
          </a:xfrm>
          <a:prstGeom prst="rect">
            <a:avLst/>
          </a:prstGeom>
        </p:spPr>
        <p:txBody>
          <a:bodyPr vert="horz" wrap="square" lIns="0" tIns="16063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09" marR="299298" algn="ctr">
              <a:lnSpc>
                <a:spcPts val="5400"/>
              </a:lnSpc>
              <a:spcBef>
                <a:spcPts val="4800"/>
              </a:spcBef>
              <a:spcAft>
                <a:spcPts val="1800"/>
              </a:spcAft>
            </a:pPr>
            <a:r>
              <a:rPr lang="ru-RU" sz="40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Выход на международную арену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Bebas Neue Bold" panose="020B0606020202050201" pitchFamily="34" charset="-52"/>
              <a:ea typeface="Roboto" panose="02000000000000000000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563E489-36AC-4812-8C93-E184C271AE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832" y="605630"/>
            <a:ext cx="1908761" cy="3708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1ABF02B-9025-4391-A2E6-E2C7461C17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81" y="314759"/>
            <a:ext cx="1908761" cy="6694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98CD093-4766-4BD4-8C8A-41355A6534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819" y="5209029"/>
            <a:ext cx="2551181" cy="1648971"/>
          </a:xfrm>
          <a:prstGeom prst="rect">
            <a:avLst/>
          </a:prstGeom>
        </p:spPr>
      </p:pic>
      <p:sp>
        <p:nvSpPr>
          <p:cNvPr id="11" name="object 16">
            <a:extLst>
              <a:ext uri="{FF2B5EF4-FFF2-40B4-BE49-F238E27FC236}">
                <a16:creationId xmlns:a16="http://schemas.microsoft.com/office/drawing/2014/main" xmlns="" id="{BCEA85A0-A0C5-41A8-B119-A38B97BF1C2F}"/>
              </a:ext>
            </a:extLst>
          </p:cNvPr>
          <p:cNvSpPr txBox="1"/>
          <p:nvPr/>
        </p:nvSpPr>
        <p:spPr>
          <a:xfrm>
            <a:off x="3521121" y="3684872"/>
            <a:ext cx="3708403" cy="2218426"/>
          </a:xfrm>
          <a:prstGeom prst="rect">
            <a:avLst/>
          </a:prstGeom>
        </p:spPr>
        <p:txBody>
          <a:bodyPr vert="horz" wrap="square" lIns="0" tIns="16063" rIns="0" bIns="0" rtlCol="0">
            <a:spAutoFit/>
          </a:bodyPr>
          <a:lstStyle/>
          <a:p>
            <a:pPr marL="302659" marR="6764" indent="-285750">
              <a:lnSpc>
                <a:spcPct val="102600"/>
              </a:lnSpc>
              <a:spcAft>
                <a:spcPts val="1200"/>
              </a:spcAft>
              <a:buClr>
                <a:srgbClr val="FA344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Выставочно-ярмарочные мероприятия</a:t>
            </a:r>
          </a:p>
          <a:p>
            <a:pPr marL="302659" marR="6764" indent="-285750">
              <a:lnSpc>
                <a:spcPct val="102600"/>
              </a:lnSpc>
              <a:spcAft>
                <a:spcPts val="1200"/>
              </a:spcAft>
              <a:buClr>
                <a:srgbClr val="FA344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Международные бизнес-миссии</a:t>
            </a:r>
          </a:p>
          <a:p>
            <a:pPr marL="302659" marR="6764" indent="-285750">
              <a:lnSpc>
                <a:spcPct val="102600"/>
              </a:lnSpc>
              <a:spcAft>
                <a:spcPts val="1200"/>
              </a:spcAft>
              <a:buClr>
                <a:srgbClr val="FA344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Поиск и подбор иностранного покупателя</a:t>
            </a:r>
          </a:p>
          <a:p>
            <a:pPr marL="302659" marR="6764" indent="-285750">
              <a:lnSpc>
                <a:spcPct val="102600"/>
              </a:lnSpc>
              <a:spcAft>
                <a:spcPts val="1200"/>
              </a:spcAft>
              <a:buClr>
                <a:srgbClr val="FA344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Сопровождение экспортного контракта</a:t>
            </a:r>
          </a:p>
          <a:p>
            <a:pPr marL="302659" marR="6764" indent="-285750">
              <a:lnSpc>
                <a:spcPct val="102600"/>
              </a:lnSpc>
              <a:spcAft>
                <a:spcPts val="1200"/>
              </a:spcAft>
              <a:buClr>
                <a:srgbClr val="FA344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Размещение на электронной торговой площадке</a:t>
            </a:r>
          </a:p>
          <a:p>
            <a:pPr marL="302659" marR="6764" indent="-285750">
              <a:lnSpc>
                <a:spcPct val="102600"/>
              </a:lnSpc>
              <a:spcAft>
                <a:spcPts val="1200"/>
              </a:spcAft>
              <a:buClr>
                <a:srgbClr val="FA344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Транспортировка продукции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6D060A2B-D211-4042-88C3-3EC43C4B8072}"/>
              </a:ext>
            </a:extLst>
          </p:cNvPr>
          <p:cNvSpPr txBox="1">
            <a:spLocks/>
          </p:cNvSpPr>
          <p:nvPr/>
        </p:nvSpPr>
        <p:spPr>
          <a:xfrm>
            <a:off x="6013529" y="3243129"/>
            <a:ext cx="5382242" cy="3802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440"/>
              </a:lnSpc>
              <a:defRPr sz="3200" b="0" i="0" baseline="0"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defTabSz="914400">
              <a:lnSpc>
                <a:spcPts val="2240"/>
              </a:lnSpc>
            </a:pPr>
            <a:r>
              <a:rPr lang="ru-RU" sz="20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Комплексные услуги для экспортеров </a:t>
            </a: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xmlns="" id="{A78BAAAA-4560-428C-9BA2-B7D8DB6775F2}"/>
              </a:ext>
            </a:extLst>
          </p:cNvPr>
          <p:cNvSpPr txBox="1"/>
          <p:nvPr/>
        </p:nvSpPr>
        <p:spPr>
          <a:xfrm>
            <a:off x="7478213" y="3684872"/>
            <a:ext cx="4572760" cy="2064538"/>
          </a:xfrm>
          <a:prstGeom prst="rect">
            <a:avLst/>
          </a:prstGeom>
        </p:spPr>
        <p:txBody>
          <a:bodyPr vert="horz" wrap="square" lIns="0" tIns="16063" rIns="0" bIns="0" rtlCol="0">
            <a:spAutoFit/>
          </a:bodyPr>
          <a:lstStyle/>
          <a:p>
            <a:pPr marL="302659" marR="6764" indent="-285750">
              <a:lnSpc>
                <a:spcPct val="102600"/>
              </a:lnSpc>
              <a:spcAft>
                <a:spcPts val="1200"/>
              </a:spcAft>
              <a:buClr>
                <a:srgbClr val="FA344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Защита интеллектуальной собственности</a:t>
            </a:r>
          </a:p>
          <a:p>
            <a:pPr marL="302659" marR="6764" indent="-285750">
              <a:lnSpc>
                <a:spcPct val="102600"/>
              </a:lnSpc>
              <a:spcAft>
                <a:spcPts val="1200"/>
              </a:spcAft>
              <a:buClr>
                <a:srgbClr val="FA344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Обучение экспортной деятельности</a:t>
            </a:r>
          </a:p>
          <a:p>
            <a:pPr marL="302659" marR="6764" indent="-285750">
              <a:lnSpc>
                <a:spcPct val="102600"/>
              </a:lnSpc>
              <a:spcAft>
                <a:spcPts val="1200"/>
              </a:spcAft>
              <a:buClr>
                <a:srgbClr val="FA344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Сертификация, стандартизация, разрешение</a:t>
            </a:r>
          </a:p>
          <a:p>
            <a:pPr marL="302659" marR="6764" indent="-285750">
              <a:lnSpc>
                <a:spcPct val="102600"/>
              </a:lnSpc>
              <a:spcAft>
                <a:spcPts val="1200"/>
              </a:spcAft>
              <a:buClr>
                <a:srgbClr val="FA344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Маркетинговые и патентные исследования</a:t>
            </a:r>
          </a:p>
          <a:p>
            <a:pPr marL="302659" marR="6764" indent="-285750">
              <a:lnSpc>
                <a:spcPct val="102600"/>
              </a:lnSpc>
              <a:spcAft>
                <a:spcPts val="1200"/>
              </a:spcAft>
              <a:buClr>
                <a:srgbClr val="FA344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Услуги по поддержке экспортной деятельности субъектов промышленного экспорта Тульской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060694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CFFE841-AAF9-45DE-AE44-E02B7489C6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8" y="579565"/>
            <a:ext cx="1908761" cy="3708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4EF6C5E-D48F-4484-B8D7-4C054A265A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81" y="314759"/>
            <a:ext cx="1908761" cy="6694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BA69E1A8-B422-45F8-A285-3973499A87C7}"/>
              </a:ext>
            </a:extLst>
          </p:cNvPr>
          <p:cNvSpPr txBox="1">
            <a:spLocks/>
          </p:cNvSpPr>
          <p:nvPr/>
        </p:nvSpPr>
        <p:spPr>
          <a:xfrm>
            <a:off x="528307" y="533400"/>
            <a:ext cx="9039842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Проект «Сделано в Тульской области»</a:t>
            </a:r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xmlns="" id="{74C6C68A-FA2A-4C16-8356-36912DCA3A6E}"/>
              </a:ext>
            </a:extLst>
          </p:cNvPr>
          <p:cNvSpPr txBox="1"/>
          <p:nvPr/>
        </p:nvSpPr>
        <p:spPr>
          <a:xfrm>
            <a:off x="527876" y="1915780"/>
            <a:ext cx="6893933" cy="1714377"/>
          </a:xfrm>
          <a:prstGeom prst="rect">
            <a:avLst/>
          </a:prstGeom>
        </p:spPr>
        <p:txBody>
          <a:bodyPr vert="horz" wrap="square" lIns="0" tIns="16063" rIns="0" bIns="0" rtlCol="0">
            <a:spAutoFit/>
          </a:bodyPr>
          <a:lstStyle/>
          <a:p>
            <a:pPr marL="302659" marR="6764" indent="-285750">
              <a:lnSpc>
                <a:spcPct val="102600"/>
              </a:lnSpc>
              <a:spcAft>
                <a:spcPts val="1200"/>
              </a:spcAft>
              <a:buClr>
                <a:srgbClr val="FA344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spc="13" dirty="0" err="1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Микрозаймы</a:t>
            </a: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по льготной ставке</a:t>
            </a:r>
          </a:p>
          <a:p>
            <a:pPr marL="302659" marR="6764" indent="-285750">
              <a:lnSpc>
                <a:spcPct val="102600"/>
              </a:lnSpc>
              <a:spcAft>
                <a:spcPts val="1200"/>
              </a:spcAft>
              <a:buClr>
                <a:srgbClr val="FA344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Расширение каналов сбыта продукции участников (сотрудничество с федеральными и локальными торговыми сетями, размещение на российских и иностранных маркетплейсов, организация межрегиональных поставок)</a:t>
            </a:r>
          </a:p>
          <a:p>
            <a:pPr marL="302659" marR="6764" indent="-285750">
              <a:lnSpc>
                <a:spcPct val="102600"/>
              </a:lnSpc>
              <a:spcAft>
                <a:spcPts val="1200"/>
              </a:spcAft>
              <a:buClr>
                <a:srgbClr val="FA344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Специальные образовательные программы и бизнес-</a:t>
            </a:r>
            <a:r>
              <a:rPr lang="en-US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community</a:t>
            </a:r>
            <a:endParaRPr lang="ru-RU" sz="1300" spc="13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pPr marL="302659" marR="6764" indent="-285750">
              <a:lnSpc>
                <a:spcPct val="102600"/>
              </a:lnSpc>
              <a:spcAft>
                <a:spcPts val="1200"/>
              </a:spcAft>
              <a:buClr>
                <a:srgbClr val="FA3448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Участие в форумах, фестивалях, модных показах, </a:t>
            </a:r>
            <a:r>
              <a:rPr lang="ru-RU" sz="1300" spc="13" dirty="0" err="1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выставочно</a:t>
            </a:r>
            <a:r>
              <a:rPr lang="ru-RU" sz="13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-ярмарочных мероприятиях</a:t>
            </a:r>
          </a:p>
        </p:txBody>
      </p:sp>
      <p:sp>
        <p:nvSpPr>
          <p:cNvPr id="6" name="object 17">
            <a:extLst>
              <a:ext uri="{FF2B5EF4-FFF2-40B4-BE49-F238E27FC236}">
                <a16:creationId xmlns:a16="http://schemas.microsoft.com/office/drawing/2014/main" xmlns="" id="{CFB7AB56-6BFC-4D36-B47B-0886070CBB3E}"/>
              </a:ext>
            </a:extLst>
          </p:cNvPr>
          <p:cNvSpPr txBox="1"/>
          <p:nvPr/>
        </p:nvSpPr>
        <p:spPr>
          <a:xfrm>
            <a:off x="389885" y="5400801"/>
            <a:ext cx="11454857" cy="1039521"/>
          </a:xfrm>
          <a:prstGeom prst="rect">
            <a:avLst/>
          </a:prstGeom>
          <a:solidFill>
            <a:srgbClr val="E04E39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153877" marR="492911" algn="ctr">
              <a:lnSpc>
                <a:spcPts val="2131"/>
              </a:lnSpc>
              <a:spcBef>
                <a:spcPts val="739"/>
              </a:spcBef>
            </a:pPr>
            <a:r>
              <a:rPr lang="ru-RU" sz="2400" spc="-7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ГЛАВНАЯ ЦЕЛЬ ПРОЕКТА — ПРОДВИЖЕНИЕ ТУЛЬСКОЙ ПРОДУКЦИИ, ПОВЫШЕНИЕ ЕЕ УЗНАВАЕМОСТИ И СПРОСА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C0569D5-B715-495B-9103-7D503E04840A}"/>
              </a:ext>
            </a:extLst>
          </p:cNvPr>
          <p:cNvSpPr txBox="1">
            <a:spLocks/>
          </p:cNvSpPr>
          <p:nvPr/>
        </p:nvSpPr>
        <p:spPr>
          <a:xfrm>
            <a:off x="640995" y="1472667"/>
            <a:ext cx="5382242" cy="838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3440"/>
              </a:lnSpc>
              <a:defRPr sz="3200" b="0" i="0" baseline="0"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defTabSz="914400">
              <a:lnSpc>
                <a:spcPts val="2240"/>
              </a:lnSpc>
            </a:pPr>
            <a:r>
              <a:rPr lang="ru-RU" sz="20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МЕРЫ ПОДДЕРЖКИ УЧАСТНИКОВ ПРОЕКТА</a:t>
            </a:r>
          </a:p>
        </p:txBody>
      </p:sp>
      <p:sp>
        <p:nvSpPr>
          <p:cNvPr id="9" name="object 22">
            <a:extLst>
              <a:ext uri="{FF2B5EF4-FFF2-40B4-BE49-F238E27FC236}">
                <a16:creationId xmlns:a16="http://schemas.microsoft.com/office/drawing/2014/main" xmlns="" id="{7AE55DBE-5D1E-4974-A06A-955A680EB8B0}"/>
              </a:ext>
            </a:extLst>
          </p:cNvPr>
          <p:cNvSpPr txBox="1"/>
          <p:nvPr/>
        </p:nvSpPr>
        <p:spPr>
          <a:xfrm>
            <a:off x="527876" y="4023168"/>
            <a:ext cx="1107927" cy="852339"/>
          </a:xfrm>
          <a:prstGeom prst="rect">
            <a:avLst/>
          </a:prstGeom>
        </p:spPr>
        <p:txBody>
          <a:bodyPr vert="horz" wrap="square" lIns="0" tIns="21136" rIns="0" bIns="0" rtlCol="0">
            <a:spAutoFit/>
          </a:bodyPr>
          <a:lstStyle/>
          <a:p>
            <a:pPr marL="16909">
              <a:spcBef>
                <a:spcPts val="166"/>
              </a:spcBef>
            </a:pPr>
            <a:r>
              <a:rPr lang="ru-RU" sz="5400" b="1" spc="-33" dirty="0">
                <a:solidFill>
                  <a:srgbClr val="E04E39"/>
                </a:solidFill>
                <a:latin typeface="Bebas Neue Bold" pitchFamily="2" charset="0"/>
                <a:ea typeface="Roboto" panose="02000000000000000000" pitchFamily="2" charset="0"/>
                <a:cs typeface="Arial"/>
              </a:rPr>
              <a:t>156</a:t>
            </a:r>
            <a:endParaRPr sz="5400" b="1" dirty="0">
              <a:solidFill>
                <a:srgbClr val="E04E39"/>
              </a:solidFill>
              <a:latin typeface="Bebas Neue Bold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41DAE681-7B78-4A01-91BA-19ACE171DF42}"/>
              </a:ext>
            </a:extLst>
          </p:cNvPr>
          <p:cNvSpPr/>
          <p:nvPr/>
        </p:nvSpPr>
        <p:spPr>
          <a:xfrm>
            <a:off x="1759503" y="4233974"/>
            <a:ext cx="5338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13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УЧАСТНИКОВ, СРЕДИ КОТОРЫХ КАК КРУПНЫЕ ПРОИЗВОДИТЕЛИ, ТАК И ПРОИЗВОДИТЕЛИ, НАХОДЯЩИЕСЯ НА НАЧАЛЬНОМ ЭТАПЕ ОСВОЕНИЯ РЫНКА</a:t>
            </a:r>
            <a:endParaRPr lang="x-none" sz="1200" dirty="0">
              <a:latin typeface="Roboto" panose="02000000000000000000" pitchFamily="2" charset="0"/>
            </a:endParaRPr>
          </a:p>
        </p:txBody>
      </p:sp>
      <p:sp>
        <p:nvSpPr>
          <p:cNvPr id="11" name="Прямоугольник 22">
            <a:extLst>
              <a:ext uri="{FF2B5EF4-FFF2-40B4-BE49-F238E27FC236}">
                <a16:creationId xmlns:a16="http://schemas.microsoft.com/office/drawing/2014/main" xmlns="" id="{8AF58479-71A7-45AA-ACCE-E22928DF7A60}"/>
              </a:ext>
            </a:extLst>
          </p:cNvPr>
          <p:cNvSpPr/>
          <p:nvPr/>
        </p:nvSpPr>
        <p:spPr>
          <a:xfrm>
            <a:off x="0" y="533400"/>
            <a:ext cx="108000" cy="79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777DC9"/>
              </a:solidFill>
              <a:latin typeface="Roboto" panose="02000000000000000000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A005F2D-B8B5-4A7C-9C77-85FB0C0B0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622" y="1455761"/>
            <a:ext cx="1985934" cy="39201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4C4AAE3-B01E-49DB-93FC-A30DAA2AD5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369" y="2722582"/>
            <a:ext cx="1908761" cy="187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64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58E08C5-EB33-462D-8F9F-8AC629F3ED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" r="11538" b="21037"/>
          <a:stretch/>
        </p:blipFill>
        <p:spPr>
          <a:xfrm rot="10800000">
            <a:off x="0" y="-1"/>
            <a:ext cx="12192000" cy="6864646"/>
          </a:xfrm>
          <a:prstGeom prst="rect">
            <a:avLst/>
          </a:prstGeom>
        </p:spPr>
      </p:pic>
      <p:sp>
        <p:nvSpPr>
          <p:cNvPr id="4" name="Title 13">
            <a:extLst>
              <a:ext uri="{FF2B5EF4-FFF2-40B4-BE49-F238E27FC236}">
                <a16:creationId xmlns:a16="http://schemas.microsoft.com/office/drawing/2014/main" xmlns="" id="{61D0048D-A183-4CD1-A74D-5FC36BD0E85D}"/>
              </a:ext>
            </a:extLst>
          </p:cNvPr>
          <p:cNvSpPr txBox="1">
            <a:spLocks/>
          </p:cNvSpPr>
          <p:nvPr/>
        </p:nvSpPr>
        <p:spPr>
          <a:xfrm>
            <a:off x="1357601" y="1583533"/>
            <a:ext cx="8799677" cy="1555825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algn="ctr" defTabSz="914400"/>
            <a:r>
              <a:rPr lang="ru-RU" sz="6000" b="1" kern="0" dirty="0">
                <a:solidFill>
                  <a:schemeClr val="bg1"/>
                </a:solidFill>
              </a:rPr>
              <a:t>контакты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3B408EF-D90B-4EC9-9D10-96DDFF22F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44" y="863672"/>
            <a:ext cx="2699792" cy="5245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15BF0C4-510D-4580-AE42-8C1EA05AE1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26" y="538329"/>
            <a:ext cx="2831560" cy="993159"/>
          </a:xfrm>
          <a:prstGeom prst="rect">
            <a:avLst/>
          </a:prstGeom>
        </p:spPr>
      </p:pic>
      <p:sp>
        <p:nvSpPr>
          <p:cNvPr id="6" name="object 20">
            <a:extLst>
              <a:ext uri="{FF2B5EF4-FFF2-40B4-BE49-F238E27FC236}">
                <a16:creationId xmlns:a16="http://schemas.microsoft.com/office/drawing/2014/main" xmlns="" id="{E1AA28E1-1469-4238-BAFB-BF67938AAFF0}"/>
              </a:ext>
            </a:extLst>
          </p:cNvPr>
          <p:cNvSpPr txBox="1"/>
          <p:nvPr/>
        </p:nvSpPr>
        <p:spPr>
          <a:xfrm>
            <a:off x="67909" y="5798507"/>
            <a:ext cx="3780345" cy="509517"/>
          </a:xfrm>
          <a:prstGeom prst="rect">
            <a:avLst/>
          </a:prstGeom>
        </p:spPr>
        <p:txBody>
          <a:bodyPr vert="horz" wrap="square" lIns="0" tIns="16909" rIns="0" bIns="0" rtlCol="0">
            <a:spAutoFit/>
          </a:bodyPr>
          <a:lstStyle/>
          <a:p>
            <a:pPr marL="16909" algn="r">
              <a:spcBef>
                <a:spcPts val="133"/>
              </a:spcBef>
            </a:pPr>
            <a:r>
              <a:rPr lang="ru-RU" sz="3200" b="1" spc="-27" dirty="0" err="1">
                <a:solidFill>
                  <a:srgbClr val="E04E39"/>
                </a:solidFill>
                <a:latin typeface="Bebas Neue Bold" pitchFamily="2" charset="0"/>
                <a:ea typeface="Roboto" panose="02000000000000000000" pitchFamily="2" charset="0"/>
                <a:cs typeface="Calibri"/>
              </a:rPr>
              <a:t>мойбизнестула.рф</a:t>
            </a:r>
            <a:endParaRPr sz="3200" b="1" dirty="0">
              <a:solidFill>
                <a:srgbClr val="E04E39"/>
              </a:solidFill>
              <a:latin typeface="Bebas Neue Bold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7" name="object 20">
            <a:extLst>
              <a:ext uri="{FF2B5EF4-FFF2-40B4-BE49-F238E27FC236}">
                <a16:creationId xmlns:a16="http://schemas.microsoft.com/office/drawing/2014/main" xmlns="" id="{E6219DDC-2C72-4895-86F1-47FEF2B963BB}"/>
              </a:ext>
            </a:extLst>
          </p:cNvPr>
          <p:cNvSpPr txBox="1"/>
          <p:nvPr/>
        </p:nvSpPr>
        <p:spPr>
          <a:xfrm>
            <a:off x="4412472" y="5819004"/>
            <a:ext cx="3482344" cy="509517"/>
          </a:xfrm>
          <a:prstGeom prst="rect">
            <a:avLst/>
          </a:prstGeom>
        </p:spPr>
        <p:txBody>
          <a:bodyPr vert="horz" wrap="square" lIns="0" tIns="16909" rIns="0" bIns="0" rtlCol="0">
            <a:spAutoFit/>
          </a:bodyPr>
          <a:lstStyle/>
          <a:p>
            <a:pPr marL="16909" algn="r">
              <a:spcBef>
                <a:spcPts val="133"/>
              </a:spcBef>
            </a:pPr>
            <a:r>
              <a:rPr lang="ru-RU" sz="3200" b="1" spc="-27" dirty="0">
                <a:solidFill>
                  <a:srgbClr val="E04E39"/>
                </a:solidFill>
                <a:latin typeface="Bebas Neue Bold" pitchFamily="2" charset="0"/>
                <a:ea typeface="Roboto" panose="02000000000000000000" pitchFamily="2" charset="0"/>
                <a:cs typeface="Calibri"/>
              </a:rPr>
              <a:t>Телеграм-канал</a:t>
            </a:r>
            <a:endParaRPr sz="3200" b="1" dirty="0">
              <a:solidFill>
                <a:srgbClr val="E04E39"/>
              </a:solidFill>
              <a:latin typeface="Bebas Neue Bold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8" name="object 20">
            <a:extLst>
              <a:ext uri="{FF2B5EF4-FFF2-40B4-BE49-F238E27FC236}">
                <a16:creationId xmlns:a16="http://schemas.microsoft.com/office/drawing/2014/main" xmlns="" id="{68B8B032-B4C3-422D-8C61-34FF7E25A9B5}"/>
              </a:ext>
            </a:extLst>
          </p:cNvPr>
          <p:cNvSpPr txBox="1"/>
          <p:nvPr/>
        </p:nvSpPr>
        <p:spPr>
          <a:xfrm>
            <a:off x="8260726" y="5787164"/>
            <a:ext cx="3482344" cy="509517"/>
          </a:xfrm>
          <a:prstGeom prst="rect">
            <a:avLst/>
          </a:prstGeom>
        </p:spPr>
        <p:txBody>
          <a:bodyPr vert="horz" wrap="square" lIns="0" tIns="16909" rIns="0" bIns="0" rtlCol="0">
            <a:spAutoFit/>
          </a:bodyPr>
          <a:lstStyle/>
          <a:p>
            <a:pPr marL="16909" algn="ctr">
              <a:spcBef>
                <a:spcPts val="133"/>
              </a:spcBef>
            </a:pPr>
            <a:r>
              <a:rPr lang="ru-RU" sz="3200" b="1" spc="-27" dirty="0" err="1">
                <a:solidFill>
                  <a:schemeClr val="bg1"/>
                </a:solidFill>
                <a:latin typeface="Bebas Neue Bold" pitchFamily="2" charset="0"/>
                <a:ea typeface="Roboto" panose="02000000000000000000" pitchFamily="2" charset="0"/>
                <a:cs typeface="Calibri"/>
              </a:rPr>
              <a:t>Телеграм</a:t>
            </a:r>
            <a:r>
              <a:rPr lang="ru-RU" sz="3200" b="1" spc="-27" dirty="0">
                <a:solidFill>
                  <a:schemeClr val="bg1"/>
                </a:solidFill>
                <a:latin typeface="Bebas Neue Bold" pitchFamily="2" charset="0"/>
                <a:ea typeface="Roboto" panose="02000000000000000000" pitchFamily="2" charset="0"/>
                <a:cs typeface="Calibri"/>
              </a:rPr>
              <a:t>-чат</a:t>
            </a:r>
            <a:endParaRPr sz="3200" b="1" dirty="0">
              <a:solidFill>
                <a:schemeClr val="bg1"/>
              </a:solidFill>
              <a:latin typeface="Bebas Neue Bold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xmlns="" id="{0DD2D381-B3F5-42F7-869A-D389143DF6F1}"/>
              </a:ext>
            </a:extLst>
          </p:cNvPr>
          <p:cNvSpPr txBox="1">
            <a:spLocks/>
          </p:cNvSpPr>
          <p:nvPr/>
        </p:nvSpPr>
        <p:spPr>
          <a:xfrm>
            <a:off x="3156038" y="2602386"/>
            <a:ext cx="5104688" cy="1200904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algn="ctr" defTabSz="914400"/>
            <a:r>
              <a:rPr lang="ru-RU" sz="4000" b="1" kern="0" dirty="0">
                <a:solidFill>
                  <a:srgbClr val="E04E39"/>
                </a:solidFill>
              </a:rPr>
              <a:t>8-800-600-777-1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7CF154DD-21D0-4618-B8D0-D47A35CAE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01" y="3866166"/>
            <a:ext cx="17621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5F2C7594-4029-4E1B-B516-525095DAF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57" y="3917271"/>
            <a:ext cx="1777013" cy="177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B44D5FEA-C445-4701-9DED-5BBF584E9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845" y="3851278"/>
            <a:ext cx="1777013" cy="177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999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E5F5465-0547-4C19-B997-AB08E7C467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647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xmlns="" id="{FF62281E-0948-4056-B809-7880DEF3EEA5}"/>
              </a:ext>
            </a:extLst>
          </p:cNvPr>
          <p:cNvSpPr txBox="1">
            <a:spLocks/>
          </p:cNvSpPr>
          <p:nvPr/>
        </p:nvSpPr>
        <p:spPr>
          <a:xfrm>
            <a:off x="533400" y="3268028"/>
            <a:ext cx="11125200" cy="189071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0" i="0" baseline="0"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algn="ctr" defTabSz="914400"/>
            <a:r>
              <a:rPr lang="ru-RU" sz="54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СПАСИБО ЗА </a:t>
            </a:r>
            <a:r>
              <a:rPr lang="ru-RU" sz="5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ВНИМАНИЕ!</a:t>
            </a:r>
            <a:endParaRPr lang="x-none" sz="54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E66FBC0-5462-4942-AC76-F0C58D816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81" y="1264576"/>
            <a:ext cx="1908761" cy="3708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F73F9D-3FD3-4136-A761-5BCFEA1C69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81" y="314759"/>
            <a:ext cx="1908761" cy="66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4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5AD9081-F334-4587-B7E8-93319AD44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81" y="1264576"/>
            <a:ext cx="1908761" cy="3708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21BF945-B7ED-43CB-9BD8-7AD3FC8D71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81" y="314759"/>
            <a:ext cx="1908761" cy="669491"/>
          </a:xfrm>
          <a:prstGeom prst="rect">
            <a:avLst/>
          </a:prstGeom>
        </p:spPr>
      </p:pic>
      <p:sp>
        <p:nvSpPr>
          <p:cNvPr id="8" name="object 15">
            <a:extLst>
              <a:ext uri="{FF2B5EF4-FFF2-40B4-BE49-F238E27FC236}">
                <a16:creationId xmlns:a16="http://schemas.microsoft.com/office/drawing/2014/main" xmlns="" id="{ACCFCE03-F809-42B5-8209-79E6CABC8160}"/>
              </a:ext>
            </a:extLst>
          </p:cNvPr>
          <p:cNvSpPr txBox="1">
            <a:spLocks/>
          </p:cNvSpPr>
          <p:nvPr/>
        </p:nvSpPr>
        <p:spPr>
          <a:xfrm>
            <a:off x="5005138" y="1756244"/>
            <a:ext cx="6652028" cy="552905"/>
          </a:xfrm>
          <a:prstGeom prst="rect">
            <a:avLst/>
          </a:prstGeom>
        </p:spPr>
        <p:txBody>
          <a:bodyPr vert="horz" wrap="square" lIns="0" tIns="16063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09" marR="299298">
              <a:lnSpc>
                <a:spcPts val="4300"/>
              </a:lnSpc>
              <a:spcBef>
                <a:spcPts val="4800"/>
              </a:spcBef>
              <a:spcAft>
                <a:spcPts val="1800"/>
              </a:spcAft>
            </a:pPr>
            <a:r>
              <a:rPr lang="ru-RU" sz="32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Финансовая поддержка</a:t>
            </a:r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xmlns="" id="{50A737ED-4EA3-4A62-A84F-AA4E55F2DB85}"/>
              </a:ext>
            </a:extLst>
          </p:cNvPr>
          <p:cNvSpPr txBox="1"/>
          <p:nvPr/>
        </p:nvSpPr>
        <p:spPr>
          <a:xfrm>
            <a:off x="5056283" y="2508492"/>
            <a:ext cx="6652028" cy="669498"/>
          </a:xfrm>
          <a:prstGeom prst="rect">
            <a:avLst/>
          </a:prstGeom>
          <a:solidFill>
            <a:srgbClr val="BE976D"/>
          </a:solidFill>
        </p:spPr>
        <p:txBody>
          <a:bodyPr vert="horz" wrap="square" lIns="0" tIns="93844" rIns="0" bIns="0" rtlCol="0">
            <a:noAutofit/>
          </a:bodyPr>
          <a:lstStyle/>
          <a:p>
            <a:pPr marL="16909" marR="299298">
              <a:lnSpc>
                <a:spcPts val="4300"/>
              </a:lnSpc>
              <a:spcBef>
                <a:spcPts val="4800"/>
              </a:spcBef>
              <a:spcAft>
                <a:spcPts val="1800"/>
              </a:spcAft>
            </a:pPr>
            <a:r>
              <a:rPr lang="ru-RU" sz="3200" b="1" spc="-40" dirty="0">
                <a:solidFill>
                  <a:schemeClr val="bg1"/>
                </a:solidFill>
                <a:latin typeface="Bebas Neue Bold" panose="020B0606020202050201" pitchFamily="34" charset="-52"/>
              </a:rPr>
              <a:t>Консультационная поддержка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CE023AFC-D53C-4D42-8E03-A01D018359D6}"/>
              </a:ext>
            </a:extLst>
          </p:cNvPr>
          <p:cNvSpPr txBox="1">
            <a:spLocks/>
          </p:cNvSpPr>
          <p:nvPr/>
        </p:nvSpPr>
        <p:spPr>
          <a:xfrm>
            <a:off x="522383" y="527808"/>
            <a:ext cx="9067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Развивайте свое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дело</a:t>
            </a:r>
          </a:p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вместе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с центром «Мой бизнес»</a:t>
            </a:r>
          </a:p>
        </p:txBody>
      </p:sp>
      <p:sp>
        <p:nvSpPr>
          <p:cNvPr id="13" name="Прямоугольник 22">
            <a:extLst>
              <a:ext uri="{FF2B5EF4-FFF2-40B4-BE49-F238E27FC236}">
                <a16:creationId xmlns:a16="http://schemas.microsoft.com/office/drawing/2014/main" xmlns="" id="{873556B4-66A5-472A-A430-010CC7F1A276}"/>
              </a:ext>
            </a:extLst>
          </p:cNvPr>
          <p:cNvSpPr/>
          <p:nvPr/>
        </p:nvSpPr>
        <p:spPr>
          <a:xfrm>
            <a:off x="0" y="533400"/>
            <a:ext cx="108000" cy="79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xmlns="" id="{973AA96C-5655-40C7-8E30-868BC5349AB3}"/>
              </a:ext>
            </a:extLst>
          </p:cNvPr>
          <p:cNvSpPr txBox="1">
            <a:spLocks/>
          </p:cNvSpPr>
          <p:nvPr/>
        </p:nvSpPr>
        <p:spPr>
          <a:xfrm>
            <a:off x="5009220" y="3498159"/>
            <a:ext cx="7182780" cy="552905"/>
          </a:xfrm>
          <a:prstGeom prst="rect">
            <a:avLst/>
          </a:prstGeom>
        </p:spPr>
        <p:txBody>
          <a:bodyPr vert="horz" wrap="square" lIns="0" tIns="16063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09" marR="299298">
              <a:lnSpc>
                <a:spcPts val="4300"/>
              </a:lnSpc>
              <a:spcBef>
                <a:spcPts val="4800"/>
              </a:spcBef>
              <a:spcAft>
                <a:spcPts val="1800"/>
              </a:spcAft>
            </a:pPr>
            <a:r>
              <a:rPr lang="ru-RU" sz="3200" b="1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Помощь в регистрации</a:t>
            </a:r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xmlns="" id="{91A9B787-78BB-46DB-9907-3AE3A11D0EDB}"/>
              </a:ext>
            </a:extLst>
          </p:cNvPr>
          <p:cNvSpPr txBox="1"/>
          <p:nvPr/>
        </p:nvSpPr>
        <p:spPr>
          <a:xfrm>
            <a:off x="5056283" y="4280669"/>
            <a:ext cx="6652028" cy="669498"/>
          </a:xfrm>
          <a:prstGeom prst="rect">
            <a:avLst/>
          </a:prstGeom>
          <a:solidFill>
            <a:srgbClr val="BE976D"/>
          </a:solidFill>
        </p:spPr>
        <p:txBody>
          <a:bodyPr vert="horz" wrap="square" lIns="0" tIns="93844" rIns="0" bIns="0" rtlCol="0">
            <a:noAutofit/>
          </a:bodyPr>
          <a:lstStyle/>
          <a:p>
            <a:pPr marL="16909" marR="299298">
              <a:lnSpc>
                <a:spcPts val="4300"/>
              </a:lnSpc>
              <a:spcBef>
                <a:spcPts val="4800"/>
              </a:spcBef>
              <a:spcAft>
                <a:spcPts val="1800"/>
              </a:spcAft>
            </a:pPr>
            <a:r>
              <a:rPr lang="ru-RU" sz="3200" b="1" spc="-40" dirty="0" smtClean="0">
                <a:solidFill>
                  <a:schemeClr val="bg1"/>
                </a:solidFill>
                <a:latin typeface="Bebas Neue Bold" panose="020B0606020202050201" pitchFamily="34" charset="-52"/>
              </a:rPr>
              <a:t>Обучающие мероприятия</a:t>
            </a:r>
            <a:endParaRPr lang="ru-RU" sz="3200" b="1" spc="-4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xmlns="" id="{9F6AD27E-6FF0-4244-9941-68D38A6AAE2B}"/>
              </a:ext>
            </a:extLst>
          </p:cNvPr>
          <p:cNvSpPr txBox="1">
            <a:spLocks/>
          </p:cNvSpPr>
          <p:nvPr/>
        </p:nvSpPr>
        <p:spPr>
          <a:xfrm>
            <a:off x="5056283" y="5363489"/>
            <a:ext cx="7182780" cy="1086577"/>
          </a:xfrm>
          <a:prstGeom prst="rect">
            <a:avLst/>
          </a:prstGeom>
        </p:spPr>
        <p:txBody>
          <a:bodyPr vert="horz" wrap="square" lIns="0" tIns="16063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09" marR="299298">
              <a:lnSpc>
                <a:spcPts val="4300"/>
              </a:lnSpc>
              <a:spcBef>
                <a:spcPts val="4800"/>
              </a:spcBef>
              <a:spcAft>
                <a:spcPts val="1800"/>
              </a:spcAft>
            </a:pPr>
            <a:r>
              <a:rPr lang="ru-RU" sz="3200" b="1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Полноформатные обучающие программы</a:t>
            </a:r>
            <a:endParaRPr lang="ru-RU" sz="3200" b="1" spc="-40" dirty="0">
              <a:solidFill>
                <a:schemeClr val="tx1">
                  <a:lumMod val="65000"/>
                  <a:lumOff val="35000"/>
                </a:schemeClr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C20EB9F-1FAC-476C-844A-A1A8EA0EE5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4752"/>
            <a:ext cx="5095006" cy="37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08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6604B1C-7E89-46C8-B01F-E8450B9A23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084" y="0"/>
            <a:ext cx="5365168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C2532C8-7EB7-4788-8B2F-0F4FEC6E36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51" y="581869"/>
            <a:ext cx="1908761" cy="3708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9E30BFA-3522-4A7D-8869-5DCCBA9716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81" y="314759"/>
            <a:ext cx="1908761" cy="669491"/>
          </a:xfrm>
          <a:prstGeom prst="rect">
            <a:avLst/>
          </a:prstGeom>
        </p:spPr>
      </p:pic>
      <p:sp>
        <p:nvSpPr>
          <p:cNvPr id="4" name="Title 13">
            <a:extLst>
              <a:ext uri="{FF2B5EF4-FFF2-40B4-BE49-F238E27FC236}">
                <a16:creationId xmlns:a16="http://schemas.microsoft.com/office/drawing/2014/main" xmlns="" id="{0E195707-AD6A-40E2-B1EF-C4BF23708790}"/>
              </a:ext>
            </a:extLst>
          </p:cNvPr>
          <p:cNvSpPr txBox="1">
            <a:spLocks/>
          </p:cNvSpPr>
          <p:nvPr/>
        </p:nvSpPr>
        <p:spPr>
          <a:xfrm>
            <a:off x="-511341" y="294373"/>
            <a:ext cx="5038604" cy="9702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300"/>
              </a:lnSpc>
            </a:pPr>
            <a:r>
              <a:rPr lang="ru-RU" b="1" dirty="0">
                <a:solidFill>
                  <a:schemeClr val="bg1"/>
                </a:solidFill>
                <a:latin typeface="Bebas Neue Bold" panose="020B0606020202050201" pitchFamily="34" charset="-52"/>
              </a:rPr>
              <a:t>Консультационные услуги центра</a:t>
            </a:r>
          </a:p>
          <a:p>
            <a:pPr>
              <a:lnSpc>
                <a:spcPts val="4300"/>
              </a:lnSpc>
            </a:pPr>
            <a:r>
              <a:rPr lang="ru-RU" b="1" dirty="0">
                <a:solidFill>
                  <a:schemeClr val="bg1"/>
                </a:solidFill>
                <a:latin typeface="Bebas Neue Bold" panose="020B0606020202050201" pitchFamily="34" charset="-52"/>
              </a:rPr>
              <a:t>«Мой бизнес»</a:t>
            </a:r>
          </a:p>
        </p:txBody>
      </p:sp>
      <p:sp>
        <p:nvSpPr>
          <p:cNvPr id="8" name="object 20">
            <a:extLst>
              <a:ext uri="{FF2B5EF4-FFF2-40B4-BE49-F238E27FC236}">
                <a16:creationId xmlns:a16="http://schemas.microsoft.com/office/drawing/2014/main" xmlns="" id="{9C3C594E-477E-4925-A033-5E4D6C49A36C}"/>
              </a:ext>
            </a:extLst>
          </p:cNvPr>
          <p:cNvSpPr txBox="1"/>
          <p:nvPr/>
        </p:nvSpPr>
        <p:spPr>
          <a:xfrm>
            <a:off x="0" y="2713156"/>
            <a:ext cx="3950501" cy="1125070"/>
          </a:xfrm>
          <a:prstGeom prst="rect">
            <a:avLst/>
          </a:prstGeom>
        </p:spPr>
        <p:txBody>
          <a:bodyPr vert="horz" wrap="square" lIns="0" tIns="16909" rIns="0" bIns="0" rtlCol="0">
            <a:spAutoFit/>
          </a:bodyPr>
          <a:lstStyle/>
          <a:p>
            <a:pPr marL="16909" algn="r">
              <a:spcBef>
                <a:spcPts val="133"/>
              </a:spcBef>
            </a:pPr>
            <a:r>
              <a:rPr lang="ru-RU" sz="3600" b="1" spc="-27" dirty="0" smtClean="0">
                <a:solidFill>
                  <a:srgbClr val="FF0000"/>
                </a:solidFill>
                <a:latin typeface="Bebas Neue Bold" pitchFamily="2" charset="0"/>
                <a:ea typeface="Roboto" panose="02000000000000000000" pitchFamily="2" charset="0"/>
                <a:cs typeface="Calibri"/>
              </a:rPr>
              <a:t>Консультации по вопросам </a:t>
            </a:r>
            <a:endParaRPr sz="3600" b="1" dirty="0">
              <a:solidFill>
                <a:srgbClr val="FF0000"/>
              </a:solidFill>
              <a:latin typeface="Bebas Neue Bold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9" name="object 20">
            <a:extLst>
              <a:ext uri="{FF2B5EF4-FFF2-40B4-BE49-F238E27FC236}">
                <a16:creationId xmlns:a16="http://schemas.microsoft.com/office/drawing/2014/main" xmlns="" id="{26FC0096-49FC-4D9F-88DC-18AE89D2B135}"/>
              </a:ext>
            </a:extLst>
          </p:cNvPr>
          <p:cNvSpPr txBox="1"/>
          <p:nvPr/>
        </p:nvSpPr>
        <p:spPr>
          <a:xfrm>
            <a:off x="4813391" y="1048426"/>
            <a:ext cx="298337" cy="386406"/>
          </a:xfrm>
          <a:prstGeom prst="rect">
            <a:avLst/>
          </a:prstGeom>
        </p:spPr>
        <p:txBody>
          <a:bodyPr vert="horz" wrap="square" lIns="0" tIns="16909" rIns="0" bIns="0" rtlCol="0">
            <a:spAutoFit/>
          </a:bodyPr>
          <a:lstStyle/>
          <a:p>
            <a:pPr marL="16909">
              <a:spcBef>
                <a:spcPts val="133"/>
              </a:spcBef>
            </a:pPr>
            <a:r>
              <a:rPr lang="ru-RU" sz="2400" spc="-27" dirty="0">
                <a:solidFill>
                  <a:srgbClr val="BE976D"/>
                </a:solidFill>
                <a:latin typeface="Bebas Neue Bold" pitchFamily="2" charset="0"/>
                <a:ea typeface="Roboto" panose="02000000000000000000" pitchFamily="2" charset="0"/>
                <a:cs typeface="Calibri"/>
              </a:rPr>
              <a:t>1</a:t>
            </a:r>
            <a:endParaRPr sz="2400" dirty="0">
              <a:solidFill>
                <a:srgbClr val="BE976D"/>
              </a:solidFill>
              <a:latin typeface="Bebas Neue Bold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10" name="object 20">
            <a:extLst>
              <a:ext uri="{FF2B5EF4-FFF2-40B4-BE49-F238E27FC236}">
                <a16:creationId xmlns:a16="http://schemas.microsoft.com/office/drawing/2014/main" xmlns="" id="{714D70B7-99D9-4D28-96FC-C2D2A4E7B4CB}"/>
              </a:ext>
            </a:extLst>
          </p:cNvPr>
          <p:cNvSpPr txBox="1"/>
          <p:nvPr/>
        </p:nvSpPr>
        <p:spPr>
          <a:xfrm>
            <a:off x="4821374" y="1543548"/>
            <a:ext cx="497087" cy="386406"/>
          </a:xfrm>
          <a:prstGeom prst="rect">
            <a:avLst/>
          </a:prstGeom>
        </p:spPr>
        <p:txBody>
          <a:bodyPr vert="horz" wrap="square" lIns="0" tIns="16909" rIns="0" bIns="0" rtlCol="0">
            <a:spAutoFit/>
          </a:bodyPr>
          <a:lstStyle/>
          <a:p>
            <a:pPr marL="16909">
              <a:spcBef>
                <a:spcPts val="133"/>
              </a:spcBef>
            </a:pPr>
            <a:r>
              <a:rPr lang="ru-RU" sz="2400" spc="-27" dirty="0">
                <a:solidFill>
                  <a:srgbClr val="BE976D"/>
                </a:solidFill>
                <a:latin typeface="Bebas Neue Bold" pitchFamily="2" charset="0"/>
                <a:ea typeface="Roboto" panose="02000000000000000000" pitchFamily="2" charset="0"/>
                <a:cs typeface="Calibri"/>
              </a:rPr>
              <a:t>2</a:t>
            </a:r>
            <a:endParaRPr sz="2400" dirty="0">
              <a:solidFill>
                <a:srgbClr val="BE976D"/>
              </a:solidFill>
              <a:latin typeface="Bebas Neue Bold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11" name="object 20">
            <a:extLst>
              <a:ext uri="{FF2B5EF4-FFF2-40B4-BE49-F238E27FC236}">
                <a16:creationId xmlns:a16="http://schemas.microsoft.com/office/drawing/2014/main" xmlns="" id="{50A9A6B7-E256-41EA-AD43-A8283D4C65A7}"/>
              </a:ext>
            </a:extLst>
          </p:cNvPr>
          <p:cNvSpPr txBox="1"/>
          <p:nvPr/>
        </p:nvSpPr>
        <p:spPr>
          <a:xfrm>
            <a:off x="4821373" y="2113659"/>
            <a:ext cx="497087" cy="386406"/>
          </a:xfrm>
          <a:prstGeom prst="rect">
            <a:avLst/>
          </a:prstGeom>
        </p:spPr>
        <p:txBody>
          <a:bodyPr vert="horz" wrap="square" lIns="0" tIns="16909" rIns="0" bIns="0" rtlCol="0">
            <a:spAutoFit/>
          </a:bodyPr>
          <a:lstStyle/>
          <a:p>
            <a:pPr marL="16909">
              <a:spcBef>
                <a:spcPts val="133"/>
              </a:spcBef>
            </a:pPr>
            <a:r>
              <a:rPr lang="ru-RU" sz="2400" spc="-27" dirty="0">
                <a:solidFill>
                  <a:srgbClr val="BE976D"/>
                </a:solidFill>
                <a:latin typeface="Bebas Neue Bold" pitchFamily="2" charset="0"/>
                <a:ea typeface="Roboto" panose="02000000000000000000" pitchFamily="2" charset="0"/>
                <a:cs typeface="Calibri"/>
              </a:rPr>
              <a:t>3</a:t>
            </a:r>
            <a:endParaRPr sz="2400" dirty="0">
              <a:solidFill>
                <a:srgbClr val="BE976D"/>
              </a:solidFill>
              <a:latin typeface="Bebas Neue Bold" pitchFamily="2" charset="0"/>
              <a:ea typeface="Roboto" panose="02000000000000000000" pitchFamily="2" charset="0"/>
              <a:cs typeface="Calibri"/>
            </a:endParaRPr>
          </a:p>
        </p:txBody>
      </p:sp>
      <p:cxnSp>
        <p:nvCxnSpPr>
          <p:cNvPr id="12" name="Straight Connector 29">
            <a:extLst>
              <a:ext uri="{FF2B5EF4-FFF2-40B4-BE49-F238E27FC236}">
                <a16:creationId xmlns:a16="http://schemas.microsoft.com/office/drawing/2014/main" xmlns="" id="{9BA72ED1-882F-45D4-94FE-CA28F33A4217}"/>
              </a:ext>
            </a:extLst>
          </p:cNvPr>
          <p:cNvCxnSpPr>
            <a:cxnSpLocks/>
          </p:cNvCxnSpPr>
          <p:nvPr/>
        </p:nvCxnSpPr>
        <p:spPr>
          <a:xfrm>
            <a:off x="4599527" y="1264576"/>
            <a:ext cx="0" cy="50248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5855EBF-21FD-4400-A562-D77A2D4B0C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819" y="5209029"/>
            <a:ext cx="2551181" cy="1648971"/>
          </a:xfrm>
          <a:prstGeom prst="rect">
            <a:avLst/>
          </a:prstGeom>
        </p:spPr>
      </p:pic>
      <p:sp>
        <p:nvSpPr>
          <p:cNvPr id="19" name="object 20">
            <a:extLst>
              <a:ext uri="{FF2B5EF4-FFF2-40B4-BE49-F238E27FC236}">
                <a16:creationId xmlns:a16="http://schemas.microsoft.com/office/drawing/2014/main" xmlns="" id="{4D4853EE-7303-4907-AB75-47BDFFC3C307}"/>
              </a:ext>
            </a:extLst>
          </p:cNvPr>
          <p:cNvSpPr txBox="1"/>
          <p:nvPr/>
        </p:nvSpPr>
        <p:spPr>
          <a:xfrm>
            <a:off x="4812153" y="2611074"/>
            <a:ext cx="513502" cy="386406"/>
          </a:xfrm>
          <a:prstGeom prst="rect">
            <a:avLst/>
          </a:prstGeom>
        </p:spPr>
        <p:txBody>
          <a:bodyPr vert="horz" wrap="square" lIns="0" tIns="16909" rIns="0" bIns="0" rtlCol="0">
            <a:spAutoFit/>
          </a:bodyPr>
          <a:lstStyle/>
          <a:p>
            <a:pPr marL="16909">
              <a:spcBef>
                <a:spcPts val="133"/>
              </a:spcBef>
            </a:pPr>
            <a:r>
              <a:rPr lang="ru-RU" sz="2400" spc="-27" dirty="0">
                <a:solidFill>
                  <a:srgbClr val="BE976D"/>
                </a:solidFill>
                <a:latin typeface="Bebas Neue Bold" pitchFamily="2" charset="0"/>
                <a:ea typeface="Roboto" panose="02000000000000000000" pitchFamily="2" charset="0"/>
                <a:cs typeface="Calibri"/>
              </a:rPr>
              <a:t>4</a:t>
            </a:r>
            <a:endParaRPr sz="2400" dirty="0">
              <a:solidFill>
                <a:srgbClr val="BE976D"/>
              </a:solidFill>
              <a:latin typeface="Bebas Neue Bold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26" name="object 20">
            <a:extLst>
              <a:ext uri="{FF2B5EF4-FFF2-40B4-BE49-F238E27FC236}">
                <a16:creationId xmlns:a16="http://schemas.microsoft.com/office/drawing/2014/main" xmlns="" id="{B7BD8F6B-830B-4381-B930-4D242DE4D92A}"/>
              </a:ext>
            </a:extLst>
          </p:cNvPr>
          <p:cNvSpPr txBox="1"/>
          <p:nvPr/>
        </p:nvSpPr>
        <p:spPr>
          <a:xfrm>
            <a:off x="4822176" y="3122625"/>
            <a:ext cx="513502" cy="386406"/>
          </a:xfrm>
          <a:prstGeom prst="rect">
            <a:avLst/>
          </a:prstGeom>
        </p:spPr>
        <p:txBody>
          <a:bodyPr vert="horz" wrap="square" lIns="0" tIns="16909" rIns="0" bIns="0" rtlCol="0">
            <a:spAutoFit/>
          </a:bodyPr>
          <a:lstStyle/>
          <a:p>
            <a:pPr marL="16909">
              <a:spcBef>
                <a:spcPts val="133"/>
              </a:spcBef>
            </a:pPr>
            <a:r>
              <a:rPr lang="ru-RU" sz="2400" spc="-27" dirty="0">
                <a:solidFill>
                  <a:srgbClr val="BE976D"/>
                </a:solidFill>
                <a:latin typeface="Bebas Neue Bold" pitchFamily="2" charset="0"/>
                <a:ea typeface="Roboto" panose="02000000000000000000" pitchFamily="2" charset="0"/>
                <a:cs typeface="Calibri"/>
              </a:rPr>
              <a:t>5</a:t>
            </a:r>
            <a:endParaRPr sz="2400" dirty="0">
              <a:solidFill>
                <a:srgbClr val="BE976D"/>
              </a:solidFill>
              <a:latin typeface="Bebas Neue Bold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27" name="object 20">
            <a:extLst>
              <a:ext uri="{FF2B5EF4-FFF2-40B4-BE49-F238E27FC236}">
                <a16:creationId xmlns:a16="http://schemas.microsoft.com/office/drawing/2014/main" xmlns="" id="{EC7B2B3F-B282-4C8E-B231-402FAB01070E}"/>
              </a:ext>
            </a:extLst>
          </p:cNvPr>
          <p:cNvSpPr txBox="1"/>
          <p:nvPr/>
        </p:nvSpPr>
        <p:spPr>
          <a:xfrm>
            <a:off x="4808339" y="3646877"/>
            <a:ext cx="513502" cy="386406"/>
          </a:xfrm>
          <a:prstGeom prst="rect">
            <a:avLst/>
          </a:prstGeom>
        </p:spPr>
        <p:txBody>
          <a:bodyPr vert="horz" wrap="square" lIns="0" tIns="16909" rIns="0" bIns="0" rtlCol="0">
            <a:spAutoFit/>
          </a:bodyPr>
          <a:lstStyle/>
          <a:p>
            <a:pPr marL="16909">
              <a:spcBef>
                <a:spcPts val="133"/>
              </a:spcBef>
            </a:pPr>
            <a:r>
              <a:rPr lang="ru-RU" sz="2400" spc="-27" dirty="0">
                <a:solidFill>
                  <a:srgbClr val="BE976D"/>
                </a:solidFill>
                <a:latin typeface="Bebas Neue Bold" pitchFamily="2" charset="0"/>
                <a:ea typeface="Roboto" panose="02000000000000000000" pitchFamily="2" charset="0"/>
                <a:cs typeface="Calibri"/>
              </a:rPr>
              <a:t>6</a:t>
            </a:r>
            <a:endParaRPr sz="2400" dirty="0">
              <a:solidFill>
                <a:srgbClr val="BE976D"/>
              </a:solidFill>
              <a:latin typeface="Bebas Neue Bold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28" name="object 20">
            <a:extLst>
              <a:ext uri="{FF2B5EF4-FFF2-40B4-BE49-F238E27FC236}">
                <a16:creationId xmlns:a16="http://schemas.microsoft.com/office/drawing/2014/main" xmlns="" id="{0AED8FF4-D67D-4954-B4E6-7AF86754CE2E}"/>
              </a:ext>
            </a:extLst>
          </p:cNvPr>
          <p:cNvSpPr txBox="1"/>
          <p:nvPr/>
        </p:nvSpPr>
        <p:spPr>
          <a:xfrm>
            <a:off x="4803575" y="4165495"/>
            <a:ext cx="514996" cy="386406"/>
          </a:xfrm>
          <a:prstGeom prst="rect">
            <a:avLst/>
          </a:prstGeom>
        </p:spPr>
        <p:txBody>
          <a:bodyPr vert="horz" wrap="square" lIns="0" tIns="16909" rIns="0" bIns="0" rtlCol="0">
            <a:spAutoFit/>
          </a:bodyPr>
          <a:lstStyle/>
          <a:p>
            <a:pPr marL="16909">
              <a:spcBef>
                <a:spcPts val="133"/>
              </a:spcBef>
            </a:pPr>
            <a:r>
              <a:rPr lang="ru-RU" sz="2400" spc="-27" dirty="0">
                <a:solidFill>
                  <a:srgbClr val="BE976D"/>
                </a:solidFill>
                <a:latin typeface="Bebas Neue Bold" pitchFamily="2" charset="0"/>
                <a:ea typeface="Roboto" panose="02000000000000000000" pitchFamily="2" charset="0"/>
                <a:cs typeface="Calibri"/>
              </a:rPr>
              <a:t>7</a:t>
            </a:r>
            <a:endParaRPr sz="2400" dirty="0">
              <a:solidFill>
                <a:srgbClr val="BE976D"/>
              </a:solidFill>
              <a:latin typeface="Bebas Neue Bold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29" name="object 20">
            <a:extLst>
              <a:ext uri="{FF2B5EF4-FFF2-40B4-BE49-F238E27FC236}">
                <a16:creationId xmlns:a16="http://schemas.microsoft.com/office/drawing/2014/main" xmlns="" id="{BE9FEB19-3577-4CF9-B286-D18F30E5C64D}"/>
              </a:ext>
            </a:extLst>
          </p:cNvPr>
          <p:cNvSpPr txBox="1"/>
          <p:nvPr/>
        </p:nvSpPr>
        <p:spPr>
          <a:xfrm>
            <a:off x="4818802" y="4739680"/>
            <a:ext cx="530274" cy="386406"/>
          </a:xfrm>
          <a:prstGeom prst="rect">
            <a:avLst/>
          </a:prstGeom>
        </p:spPr>
        <p:txBody>
          <a:bodyPr vert="horz" wrap="square" lIns="0" tIns="16909" rIns="0" bIns="0" rtlCol="0">
            <a:spAutoFit/>
          </a:bodyPr>
          <a:lstStyle/>
          <a:p>
            <a:pPr marL="16909">
              <a:spcBef>
                <a:spcPts val="133"/>
              </a:spcBef>
            </a:pPr>
            <a:r>
              <a:rPr lang="ru-RU" sz="2400" spc="-27" dirty="0">
                <a:solidFill>
                  <a:srgbClr val="BE976D"/>
                </a:solidFill>
                <a:latin typeface="Bebas Neue Bold" pitchFamily="2" charset="0"/>
                <a:ea typeface="Roboto" panose="02000000000000000000" pitchFamily="2" charset="0"/>
                <a:cs typeface="Calibri"/>
              </a:rPr>
              <a:t>8</a:t>
            </a:r>
            <a:endParaRPr sz="2400" dirty="0">
              <a:solidFill>
                <a:srgbClr val="BE976D"/>
              </a:solidFill>
              <a:latin typeface="Bebas Neue Bold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1173E35D-9149-4DD1-A365-3AE50EF5DD09}"/>
              </a:ext>
            </a:extLst>
          </p:cNvPr>
          <p:cNvSpPr txBox="1"/>
          <p:nvPr/>
        </p:nvSpPr>
        <p:spPr>
          <a:xfrm>
            <a:off x="5300773" y="1077856"/>
            <a:ext cx="6765468" cy="5318954"/>
          </a:xfrm>
          <a:prstGeom prst="rect">
            <a:avLst/>
          </a:prstGeom>
        </p:spPr>
        <p:txBody>
          <a:bodyPr vert="horz" wrap="square" lIns="0" tIns="16063" rIns="0" bIns="0" rtlCol="0">
            <a:spAutoFit/>
          </a:bodyPr>
          <a:lstStyle/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r>
              <a:rPr lang="ru-RU" sz="1600" spc="13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меры государственной поддержки</a:t>
            </a: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endParaRPr lang="ru-RU" sz="1600" spc="13" dirty="0" smtClean="0">
              <a:solidFill>
                <a:schemeClr val="tx1">
                  <a:lumMod val="65000"/>
                  <a:lumOff val="35000"/>
                </a:schemeClr>
              </a:solidFill>
              <a:latin typeface="Bebas Neue Regular" panose="00000500000000000000" pitchFamily="2" charset="-52"/>
              <a:ea typeface="Roboto Slab" pitchFamily="2" charset="0"/>
              <a:cs typeface="Calibri"/>
            </a:endParaRP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r>
              <a:rPr lang="ru-RU" sz="1600" spc="13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начало </a:t>
            </a:r>
            <a:r>
              <a:rPr lang="ru-RU" sz="1600" spc="13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ведения собственного дела</a:t>
            </a: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ebas Neue Regular" panose="00000500000000000000" pitchFamily="2" charset="-52"/>
              <a:ea typeface="Roboto Slab" pitchFamily="2" charset="0"/>
              <a:cs typeface="Calibri"/>
            </a:endParaRP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бухгалтерский учет и налогообложение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ebas Neue Regular" panose="00000500000000000000" pitchFamily="2" charset="-52"/>
              <a:ea typeface="Roboto Slab" pitchFamily="2" charset="0"/>
              <a:cs typeface="Calibri"/>
            </a:endParaRP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ebas Neue Regular" panose="00000500000000000000" pitchFamily="2" charset="-52"/>
              <a:ea typeface="Roboto Slab" pitchFamily="2" charset="0"/>
              <a:cs typeface="Calibri"/>
            </a:endParaRP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бизнес-плана для социального контракта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ebas Neue Regular" panose="00000500000000000000" pitchFamily="2" charset="-52"/>
              <a:ea typeface="Roboto Slab" pitchFamily="2" charset="0"/>
              <a:cs typeface="Calibri"/>
            </a:endParaRP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ebas Neue Regular" panose="00000500000000000000" pitchFamily="2" charset="-52"/>
              <a:ea typeface="Roboto Slab" pitchFamily="2" charset="0"/>
              <a:cs typeface="Calibri"/>
            </a:endParaRP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правовое обеспечение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деятельности СМСП</a:t>
            </a: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ebas Neue Regular" panose="00000500000000000000" pitchFamily="2" charset="-52"/>
              <a:ea typeface="Roboto Slab" pitchFamily="2" charset="0"/>
              <a:cs typeface="Calibri"/>
            </a:endParaRP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подготовка документов для регистрации ИП/ООО</a:t>
            </a: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ebas Neue Regular" panose="00000500000000000000" pitchFamily="2" charset="-52"/>
              <a:ea typeface="Roboto Slab" pitchFamily="2" charset="0"/>
              <a:cs typeface="Calibri"/>
            </a:endParaRP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п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омощь в регистрации в качестве самозанятого</a:t>
            </a: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ebas Neue Regular" panose="00000500000000000000" pitchFamily="2" charset="-52"/>
              <a:ea typeface="Roboto Slab" pitchFamily="2" charset="0"/>
              <a:cs typeface="Calibri"/>
            </a:endParaRP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р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егистрация на ЦП МСП.РФ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ebas Neue Regular" panose="00000500000000000000" pitchFamily="2" charset="-52"/>
              <a:ea typeface="Roboto Slab" pitchFamily="2" charset="0"/>
              <a:cs typeface="Calibri"/>
            </a:endParaRP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Bebas Neue Regular" panose="00000500000000000000" pitchFamily="2" charset="-52"/>
              <a:ea typeface="Roboto Slab" pitchFamily="2" charset="0"/>
              <a:cs typeface="Calibri"/>
            </a:endParaRP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проведение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расширенной оценки (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скоринга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) количественных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и качественных показателей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деятельности</a:t>
            </a: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ebas Neue Regular" panose="00000500000000000000" pitchFamily="2" charset="-52"/>
              <a:ea typeface="Roboto Slab" pitchFamily="2" charset="0"/>
              <a:cs typeface="Calibri"/>
            </a:endParaRPr>
          </a:p>
          <a:p>
            <a:pPr marL="16909" marR="101457">
              <a:lnSpc>
                <a:spcPct val="102600"/>
              </a:lnSpc>
              <a:spcBef>
                <a:spcPts val="126"/>
              </a:spcBef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anose="00000500000000000000" pitchFamily="2" charset="-52"/>
                <a:ea typeface="Roboto Slab" pitchFamily="2" charset="0"/>
                <a:cs typeface="Calibri"/>
              </a:rPr>
              <a:t>проверка франшизы перед покупкой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ebas Neue Regular" panose="00000500000000000000" pitchFamily="2" charset="-52"/>
              <a:ea typeface="Roboto Slab" pitchFamily="2" charset="0"/>
              <a:cs typeface="Calibri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xmlns="" id="{BE9FEB19-3577-4CF9-B286-D18F30E5C64D}"/>
              </a:ext>
            </a:extLst>
          </p:cNvPr>
          <p:cNvSpPr txBox="1"/>
          <p:nvPr/>
        </p:nvSpPr>
        <p:spPr>
          <a:xfrm>
            <a:off x="4812988" y="5333510"/>
            <a:ext cx="530274" cy="386406"/>
          </a:xfrm>
          <a:prstGeom prst="rect">
            <a:avLst/>
          </a:prstGeom>
        </p:spPr>
        <p:txBody>
          <a:bodyPr vert="horz" wrap="square" lIns="0" tIns="16909" rIns="0" bIns="0" rtlCol="0">
            <a:spAutoFit/>
          </a:bodyPr>
          <a:lstStyle/>
          <a:p>
            <a:pPr marL="16909">
              <a:spcBef>
                <a:spcPts val="133"/>
              </a:spcBef>
            </a:pPr>
            <a:r>
              <a:rPr lang="ru-RU" sz="2400" spc="-27" dirty="0">
                <a:solidFill>
                  <a:srgbClr val="BE976D"/>
                </a:solidFill>
                <a:latin typeface="Bebas Neue Bold" pitchFamily="2" charset="0"/>
                <a:ea typeface="Roboto" panose="02000000000000000000" pitchFamily="2" charset="0"/>
                <a:cs typeface="Calibri"/>
              </a:rPr>
              <a:t>9</a:t>
            </a:r>
            <a:endParaRPr sz="2400" dirty="0">
              <a:solidFill>
                <a:srgbClr val="BE976D"/>
              </a:solidFill>
              <a:latin typeface="Bebas Neue Bold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21" name="object 20">
            <a:extLst>
              <a:ext uri="{FF2B5EF4-FFF2-40B4-BE49-F238E27FC236}">
                <a16:creationId xmlns:a16="http://schemas.microsoft.com/office/drawing/2014/main" xmlns="" id="{BE9FEB19-3577-4CF9-B286-D18F30E5C64D}"/>
              </a:ext>
            </a:extLst>
          </p:cNvPr>
          <p:cNvSpPr txBox="1"/>
          <p:nvPr/>
        </p:nvSpPr>
        <p:spPr>
          <a:xfrm>
            <a:off x="4822176" y="6001280"/>
            <a:ext cx="530274" cy="386406"/>
          </a:xfrm>
          <a:prstGeom prst="rect">
            <a:avLst/>
          </a:prstGeom>
        </p:spPr>
        <p:txBody>
          <a:bodyPr vert="horz" wrap="square" lIns="0" tIns="16909" rIns="0" bIns="0" rtlCol="0">
            <a:spAutoFit/>
          </a:bodyPr>
          <a:lstStyle/>
          <a:p>
            <a:pPr marL="16909">
              <a:spcBef>
                <a:spcPts val="133"/>
              </a:spcBef>
            </a:pPr>
            <a:r>
              <a:rPr lang="ru-RU" sz="2400" spc="-27" dirty="0" smtClean="0">
                <a:solidFill>
                  <a:srgbClr val="BE976D"/>
                </a:solidFill>
                <a:latin typeface="Bebas Neue Bold" pitchFamily="2" charset="0"/>
                <a:ea typeface="Roboto" panose="02000000000000000000" pitchFamily="2" charset="0"/>
                <a:cs typeface="Calibri"/>
              </a:rPr>
              <a:t>10</a:t>
            </a:r>
            <a:endParaRPr sz="2400" dirty="0">
              <a:solidFill>
                <a:srgbClr val="BE976D"/>
              </a:solidFill>
              <a:latin typeface="Bebas Neue Bold" pitchFamily="2" charset="0"/>
              <a:ea typeface="Roboto" panose="02000000000000000000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661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38" cy="792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9" y="-123138"/>
            <a:ext cx="8565622" cy="12985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9302" y="154254"/>
            <a:ext cx="1908213" cy="371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4130" y="0"/>
            <a:ext cx="1908213" cy="6706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9811" y="1617437"/>
            <a:ext cx="5212532" cy="41456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38" y="915687"/>
            <a:ext cx="5669771" cy="57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45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C707542-4C9A-408F-A9B7-7E22343199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83" y="149324"/>
            <a:ext cx="1908761" cy="3708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D9CA064-F780-42B5-B841-2C76596E69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553" y="0"/>
            <a:ext cx="1908761" cy="669491"/>
          </a:xfrm>
          <a:prstGeom prst="rect">
            <a:avLst/>
          </a:prstGeom>
        </p:spPr>
      </p:pic>
      <p:sp>
        <p:nvSpPr>
          <p:cNvPr id="4" name="Прямоугольник 22">
            <a:extLst>
              <a:ext uri="{FF2B5EF4-FFF2-40B4-BE49-F238E27FC236}">
                <a16:creationId xmlns:a16="http://schemas.microsoft.com/office/drawing/2014/main" xmlns="" id="{FA4D5AC9-80EF-43EA-8408-D44ED9869E9B}"/>
              </a:ext>
            </a:extLst>
          </p:cNvPr>
          <p:cNvSpPr/>
          <p:nvPr/>
        </p:nvSpPr>
        <p:spPr>
          <a:xfrm>
            <a:off x="0" y="0"/>
            <a:ext cx="108000" cy="79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B6462229-17A7-400F-AE84-744A5BAC7D9E}"/>
              </a:ext>
            </a:extLst>
          </p:cNvPr>
          <p:cNvSpPr txBox="1">
            <a:spLocks/>
          </p:cNvSpPr>
          <p:nvPr/>
        </p:nvSpPr>
        <p:spPr>
          <a:xfrm>
            <a:off x="108000" y="0"/>
            <a:ext cx="8406464" cy="6694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Комплексные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услуги</a:t>
            </a:r>
          </a:p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центра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«Мой бизнес»</a:t>
            </a:r>
            <a:endParaRPr lang="x-none" sz="3200" b="1" dirty="0">
              <a:solidFill>
                <a:schemeClr val="tx1">
                  <a:lumMod val="65000"/>
                  <a:lumOff val="35000"/>
                </a:schemeClr>
              </a:solidFill>
              <a:latin typeface="Bebas Neue Bold" panose="020B0606020202050201" pitchFamily="34" charset="-52"/>
            </a:endParaRPr>
          </a:p>
        </p:txBody>
      </p:sp>
      <p:sp>
        <p:nvSpPr>
          <p:cNvPr id="13" name="Прямоугольник 5">
            <a:extLst>
              <a:ext uri="{FF2B5EF4-FFF2-40B4-BE49-F238E27FC236}">
                <a16:creationId xmlns:a16="http://schemas.microsoft.com/office/drawing/2014/main" xmlns="" id="{FE4A0DEA-5F28-4BF2-8321-84B0784E423B}"/>
              </a:ext>
            </a:extLst>
          </p:cNvPr>
          <p:cNvSpPr/>
          <p:nvPr/>
        </p:nvSpPr>
        <p:spPr>
          <a:xfrm>
            <a:off x="108000" y="1569987"/>
            <a:ext cx="3825371" cy="159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E04E39"/>
                </a:solidFill>
              </a:rPr>
              <a:t>Установка </a:t>
            </a:r>
            <a:r>
              <a:rPr lang="ru-RU" sz="1600" b="1" dirty="0" err="1">
                <a:solidFill>
                  <a:srgbClr val="E04E39"/>
                </a:solidFill>
              </a:rPr>
              <a:t>КриптоПро</a:t>
            </a:r>
            <a:r>
              <a:rPr lang="ru-RU" sz="1600" b="1" dirty="0" smtClean="0"/>
              <a:t>– 100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E04E39"/>
                </a:solidFill>
              </a:rPr>
              <a:t>Повышение квалификации</a:t>
            </a:r>
            <a:r>
              <a:rPr lang="ru-RU" sz="1600" b="1" dirty="0" smtClean="0"/>
              <a:t>- 100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E04E39"/>
                </a:solidFill>
              </a:rPr>
              <a:t>Работа на </a:t>
            </a:r>
            <a:r>
              <a:rPr lang="ru-RU" sz="1600" b="1" dirty="0" err="1">
                <a:solidFill>
                  <a:srgbClr val="E04E39"/>
                </a:solidFill>
              </a:rPr>
              <a:t>маркетплейсах</a:t>
            </a:r>
            <a:r>
              <a:rPr lang="ru-RU" sz="1600" b="1" dirty="0" smtClean="0"/>
              <a:t>- 37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E04E39"/>
                </a:solidFill>
              </a:rPr>
              <a:t>Разработка маркетинговой </a:t>
            </a:r>
            <a:r>
              <a:rPr lang="ru-RU" sz="1600" b="1" dirty="0" smtClean="0">
                <a:solidFill>
                  <a:srgbClr val="E04E39"/>
                </a:solidFill>
              </a:rPr>
              <a:t>стратегии-</a:t>
            </a:r>
            <a:r>
              <a:rPr lang="ru-RU" sz="1600" b="1" dirty="0" smtClean="0"/>
              <a:t>10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58867EA6-0FC4-4802-BA0E-29D0796F20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7" t="-73" r="7759" b="-193"/>
          <a:stretch/>
        </p:blipFill>
        <p:spPr>
          <a:xfrm>
            <a:off x="6576561" y="1092201"/>
            <a:ext cx="5212668" cy="41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0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2219FFD-4469-42B5-A120-15D3E9997D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81" y="1264576"/>
            <a:ext cx="1908761" cy="3708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F252FBC-4B03-402A-AA59-9A389656B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81" y="314759"/>
            <a:ext cx="1908761" cy="669491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xmlns="" id="{5DCB1A98-2968-4F56-986D-655707E375F4}"/>
              </a:ext>
            </a:extLst>
          </p:cNvPr>
          <p:cNvSpPr txBox="1">
            <a:spLocks/>
          </p:cNvSpPr>
          <p:nvPr/>
        </p:nvSpPr>
        <p:spPr>
          <a:xfrm>
            <a:off x="500196" y="356354"/>
            <a:ext cx="9067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Обучающие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программы</a:t>
            </a:r>
          </a:p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центра «Мой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бизнес»</a:t>
            </a:r>
          </a:p>
        </p:txBody>
      </p:sp>
      <p:sp>
        <p:nvSpPr>
          <p:cNvPr id="5" name="Прямоугольник 22">
            <a:extLst>
              <a:ext uri="{FF2B5EF4-FFF2-40B4-BE49-F238E27FC236}">
                <a16:creationId xmlns:a16="http://schemas.microsoft.com/office/drawing/2014/main" xmlns="" id="{4B4E8835-751F-4817-A9A3-6779F9DD6A90}"/>
              </a:ext>
            </a:extLst>
          </p:cNvPr>
          <p:cNvSpPr/>
          <p:nvPr/>
        </p:nvSpPr>
        <p:spPr>
          <a:xfrm>
            <a:off x="0" y="533400"/>
            <a:ext cx="108000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sp>
        <p:nvSpPr>
          <p:cNvPr id="6" name="Прямоугольник 23">
            <a:extLst>
              <a:ext uri="{FF2B5EF4-FFF2-40B4-BE49-F238E27FC236}">
                <a16:creationId xmlns:a16="http://schemas.microsoft.com/office/drawing/2014/main" xmlns="" id="{5D3DDF10-98A0-4498-B284-2E40151814BA}"/>
              </a:ext>
            </a:extLst>
          </p:cNvPr>
          <p:cNvSpPr/>
          <p:nvPr/>
        </p:nvSpPr>
        <p:spPr>
          <a:xfrm>
            <a:off x="500196" y="2214491"/>
            <a:ext cx="3581399" cy="12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sp>
        <p:nvSpPr>
          <p:cNvPr id="10" name="object 17">
            <a:extLst>
              <a:ext uri="{FF2B5EF4-FFF2-40B4-BE49-F238E27FC236}">
                <a16:creationId xmlns:a16="http://schemas.microsoft.com/office/drawing/2014/main" xmlns="" id="{63C4170F-E142-4AE1-9F4A-144F9890274C}"/>
              </a:ext>
            </a:extLst>
          </p:cNvPr>
          <p:cNvSpPr txBox="1"/>
          <p:nvPr/>
        </p:nvSpPr>
        <p:spPr>
          <a:xfrm>
            <a:off x="886091" y="2759160"/>
            <a:ext cx="2743200" cy="3972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defTabSz="914400">
              <a:lnSpc>
                <a:spcPts val="2240"/>
              </a:lnSpc>
              <a:defRPr sz="2000" b="0" i="0" kern="0" baseline="0">
                <a:solidFill>
                  <a:schemeClr val="tx1">
                    <a:lumMod val="50000"/>
                    <a:lumOff val="50000"/>
                  </a:schemeClr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Мастерская бизнеса. Старт.</a:t>
            </a:r>
          </a:p>
        </p:txBody>
      </p:sp>
      <p:sp>
        <p:nvSpPr>
          <p:cNvPr id="21" name="Прямоугольник 23">
            <a:extLst>
              <a:ext uri="{FF2B5EF4-FFF2-40B4-BE49-F238E27FC236}">
                <a16:creationId xmlns:a16="http://schemas.microsoft.com/office/drawing/2014/main" xmlns="" id="{508F003C-5105-425F-BD25-8194344554E6}"/>
              </a:ext>
            </a:extLst>
          </p:cNvPr>
          <p:cNvSpPr/>
          <p:nvPr/>
        </p:nvSpPr>
        <p:spPr>
          <a:xfrm>
            <a:off x="4159121" y="2214491"/>
            <a:ext cx="3581399" cy="12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sp>
        <p:nvSpPr>
          <p:cNvPr id="22" name="object 17">
            <a:extLst>
              <a:ext uri="{FF2B5EF4-FFF2-40B4-BE49-F238E27FC236}">
                <a16:creationId xmlns:a16="http://schemas.microsoft.com/office/drawing/2014/main" xmlns="" id="{13441F03-42BD-4945-860F-D791025862D9}"/>
              </a:ext>
            </a:extLst>
          </p:cNvPr>
          <p:cNvSpPr txBox="1"/>
          <p:nvPr/>
        </p:nvSpPr>
        <p:spPr>
          <a:xfrm>
            <a:off x="4219061" y="2773375"/>
            <a:ext cx="3415161" cy="3972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defTabSz="914400">
              <a:lnSpc>
                <a:spcPts val="2240"/>
              </a:lnSpc>
              <a:defRPr sz="2000" b="0" i="0" kern="0" baseline="0">
                <a:solidFill>
                  <a:schemeClr val="tx1">
                    <a:lumMod val="50000"/>
                    <a:lumOff val="50000"/>
                  </a:schemeClr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Мастерская бизнеса. Старт 2.0.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Oval 1">
            <a:extLst>
              <a:ext uri="{FF2B5EF4-FFF2-40B4-BE49-F238E27FC236}">
                <a16:creationId xmlns:a16="http://schemas.microsoft.com/office/drawing/2014/main" xmlns="" id="{F24E7316-5A9B-4FB6-9CF5-F113501EF15D}"/>
              </a:ext>
            </a:extLst>
          </p:cNvPr>
          <p:cNvSpPr/>
          <p:nvPr/>
        </p:nvSpPr>
        <p:spPr>
          <a:xfrm>
            <a:off x="5571062" y="1917325"/>
            <a:ext cx="757516" cy="757516"/>
          </a:xfrm>
          <a:prstGeom prst="ellipse">
            <a:avLst/>
          </a:prstGeom>
          <a:solidFill>
            <a:srgbClr val="E04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Shape 3624">
            <a:extLst>
              <a:ext uri="{FF2B5EF4-FFF2-40B4-BE49-F238E27FC236}">
                <a16:creationId xmlns:a16="http://schemas.microsoft.com/office/drawing/2014/main" xmlns="" id="{1162A8AA-AD08-41DF-995A-5CAFC4DBAECB}"/>
              </a:ext>
            </a:extLst>
          </p:cNvPr>
          <p:cNvSpPr/>
          <p:nvPr/>
        </p:nvSpPr>
        <p:spPr>
          <a:xfrm>
            <a:off x="5783662" y="2128411"/>
            <a:ext cx="367351" cy="367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defTabSz="742950"/>
            <a:endParaRPr sz="1463" dirty="0">
              <a:solidFill>
                <a:prstClr val="black"/>
              </a:solidFill>
              <a:latin typeface="Montserrat Light"/>
            </a:endParaRPr>
          </a:p>
        </p:txBody>
      </p:sp>
      <p:sp>
        <p:nvSpPr>
          <p:cNvPr id="25" name="Прямоугольник 23">
            <a:extLst>
              <a:ext uri="{FF2B5EF4-FFF2-40B4-BE49-F238E27FC236}">
                <a16:creationId xmlns:a16="http://schemas.microsoft.com/office/drawing/2014/main" xmlns="" id="{5FF6062F-8365-4600-B3FB-0E115486050A}"/>
              </a:ext>
            </a:extLst>
          </p:cNvPr>
          <p:cNvSpPr/>
          <p:nvPr/>
        </p:nvSpPr>
        <p:spPr>
          <a:xfrm>
            <a:off x="7823643" y="2226256"/>
            <a:ext cx="3581399" cy="12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sp>
        <p:nvSpPr>
          <p:cNvPr id="29" name="Прямоугольник 23">
            <a:extLst>
              <a:ext uri="{FF2B5EF4-FFF2-40B4-BE49-F238E27FC236}">
                <a16:creationId xmlns:a16="http://schemas.microsoft.com/office/drawing/2014/main" xmlns="" id="{E9A9D8AE-5CCC-44C9-BBA5-E7C09A75E9E9}"/>
              </a:ext>
            </a:extLst>
          </p:cNvPr>
          <p:cNvSpPr/>
          <p:nvPr/>
        </p:nvSpPr>
        <p:spPr>
          <a:xfrm>
            <a:off x="466992" y="3619391"/>
            <a:ext cx="3581399" cy="12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sp>
        <p:nvSpPr>
          <p:cNvPr id="30" name="object 17">
            <a:extLst>
              <a:ext uri="{FF2B5EF4-FFF2-40B4-BE49-F238E27FC236}">
                <a16:creationId xmlns:a16="http://schemas.microsoft.com/office/drawing/2014/main" xmlns="" id="{6E6BB9FE-999B-4B83-8ED2-51C5013DAC6A}"/>
              </a:ext>
            </a:extLst>
          </p:cNvPr>
          <p:cNvSpPr txBox="1"/>
          <p:nvPr/>
        </p:nvSpPr>
        <p:spPr>
          <a:xfrm>
            <a:off x="8080401" y="2705265"/>
            <a:ext cx="3086970" cy="3972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defTabSz="914400">
              <a:lnSpc>
                <a:spcPts val="2240"/>
              </a:lnSpc>
              <a:defRPr sz="2000" b="0" i="0" kern="0" baseline="0">
                <a:solidFill>
                  <a:schemeClr val="tx1">
                    <a:lumMod val="50000"/>
                    <a:lumOff val="50000"/>
                  </a:schemeClr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Мастерская бизнеса. Онлайн.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Прямоугольник 23">
            <a:extLst>
              <a:ext uri="{FF2B5EF4-FFF2-40B4-BE49-F238E27FC236}">
                <a16:creationId xmlns:a16="http://schemas.microsoft.com/office/drawing/2014/main" xmlns="" id="{4CDF7C2D-FA99-4B2F-9CE3-C638682CE374}"/>
              </a:ext>
            </a:extLst>
          </p:cNvPr>
          <p:cNvSpPr/>
          <p:nvPr/>
        </p:nvSpPr>
        <p:spPr>
          <a:xfrm>
            <a:off x="4154691" y="3619391"/>
            <a:ext cx="3581399" cy="12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sp>
        <p:nvSpPr>
          <p:cNvPr id="34" name="object 17">
            <a:extLst>
              <a:ext uri="{FF2B5EF4-FFF2-40B4-BE49-F238E27FC236}">
                <a16:creationId xmlns:a16="http://schemas.microsoft.com/office/drawing/2014/main" xmlns="" id="{81764580-5631-40FD-A0E3-AC8571873364}"/>
              </a:ext>
            </a:extLst>
          </p:cNvPr>
          <p:cNvSpPr txBox="1"/>
          <p:nvPr/>
        </p:nvSpPr>
        <p:spPr>
          <a:xfrm>
            <a:off x="680688" y="3933744"/>
            <a:ext cx="3249852" cy="3972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defTabSz="914400">
              <a:lnSpc>
                <a:spcPts val="2240"/>
              </a:lnSpc>
              <a:defRPr sz="2000" b="0" i="0" kern="0" baseline="0">
                <a:solidFill>
                  <a:schemeClr val="tx1">
                    <a:lumMod val="50000"/>
                    <a:lumOff val="50000"/>
                  </a:schemeClr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Мастерская бизнеса. Самозанятые.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Прямоугольник 23">
            <a:extLst>
              <a:ext uri="{FF2B5EF4-FFF2-40B4-BE49-F238E27FC236}">
                <a16:creationId xmlns:a16="http://schemas.microsoft.com/office/drawing/2014/main" xmlns="" id="{0D4E528A-0027-46BB-AE5E-24ED508D87C4}"/>
              </a:ext>
            </a:extLst>
          </p:cNvPr>
          <p:cNvSpPr/>
          <p:nvPr/>
        </p:nvSpPr>
        <p:spPr>
          <a:xfrm>
            <a:off x="7823643" y="3620811"/>
            <a:ext cx="3581399" cy="12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sp>
        <p:nvSpPr>
          <p:cNvPr id="41" name="Прямоугольник 23">
            <a:extLst>
              <a:ext uri="{FF2B5EF4-FFF2-40B4-BE49-F238E27FC236}">
                <a16:creationId xmlns:a16="http://schemas.microsoft.com/office/drawing/2014/main" xmlns="" id="{607499F3-3E59-4E3C-854B-4726E80ACB10}"/>
              </a:ext>
            </a:extLst>
          </p:cNvPr>
          <p:cNvSpPr/>
          <p:nvPr/>
        </p:nvSpPr>
        <p:spPr>
          <a:xfrm>
            <a:off x="4154691" y="5027934"/>
            <a:ext cx="3581399" cy="12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sp>
        <p:nvSpPr>
          <p:cNvPr id="48" name="Прямоугольник 23">
            <a:extLst>
              <a:ext uri="{FF2B5EF4-FFF2-40B4-BE49-F238E27FC236}">
                <a16:creationId xmlns:a16="http://schemas.microsoft.com/office/drawing/2014/main" xmlns="" id="{EE3F1032-8735-4F00-82C6-53EA5476ECFD}"/>
              </a:ext>
            </a:extLst>
          </p:cNvPr>
          <p:cNvSpPr/>
          <p:nvPr/>
        </p:nvSpPr>
        <p:spPr>
          <a:xfrm>
            <a:off x="467672" y="5027934"/>
            <a:ext cx="3581399" cy="12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sp>
        <p:nvSpPr>
          <p:cNvPr id="52" name="Прямоугольник 23">
            <a:extLst>
              <a:ext uri="{FF2B5EF4-FFF2-40B4-BE49-F238E27FC236}">
                <a16:creationId xmlns:a16="http://schemas.microsoft.com/office/drawing/2014/main" xmlns="" id="{58F61631-94C8-49CD-8C0D-D6E9D1A462A1}"/>
              </a:ext>
            </a:extLst>
          </p:cNvPr>
          <p:cNvSpPr/>
          <p:nvPr/>
        </p:nvSpPr>
        <p:spPr>
          <a:xfrm>
            <a:off x="7823643" y="5015366"/>
            <a:ext cx="3581399" cy="12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sp>
        <p:nvSpPr>
          <p:cNvPr id="53" name="object 17">
            <a:extLst>
              <a:ext uri="{FF2B5EF4-FFF2-40B4-BE49-F238E27FC236}">
                <a16:creationId xmlns:a16="http://schemas.microsoft.com/office/drawing/2014/main" xmlns="" id="{1AF4CCD7-7E04-46FA-9385-0D6CEE93E183}"/>
              </a:ext>
            </a:extLst>
          </p:cNvPr>
          <p:cNvSpPr txBox="1"/>
          <p:nvPr/>
        </p:nvSpPr>
        <p:spPr>
          <a:xfrm>
            <a:off x="8052109" y="5247102"/>
            <a:ext cx="3143553" cy="3972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defTabSz="914400">
              <a:lnSpc>
                <a:spcPts val="2240"/>
              </a:lnSpc>
              <a:defRPr sz="2000" b="0" i="0" kern="0" baseline="0">
                <a:solidFill>
                  <a:schemeClr val="tx1">
                    <a:lumMod val="50000"/>
                    <a:lumOff val="50000"/>
                  </a:schemeClr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Полноформатные обучающие программы по различные тематикам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Oval 1">
            <a:extLst>
              <a:ext uri="{FF2B5EF4-FFF2-40B4-BE49-F238E27FC236}">
                <a16:creationId xmlns:a16="http://schemas.microsoft.com/office/drawing/2014/main" xmlns="" id="{F24E7316-5A9B-4FB6-9CF5-F113501EF15D}"/>
              </a:ext>
            </a:extLst>
          </p:cNvPr>
          <p:cNvSpPr/>
          <p:nvPr/>
        </p:nvSpPr>
        <p:spPr>
          <a:xfrm>
            <a:off x="1909339" y="1917325"/>
            <a:ext cx="757516" cy="757516"/>
          </a:xfrm>
          <a:prstGeom prst="ellipse">
            <a:avLst/>
          </a:prstGeom>
          <a:solidFill>
            <a:srgbClr val="E04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Shape 3624">
            <a:extLst>
              <a:ext uri="{FF2B5EF4-FFF2-40B4-BE49-F238E27FC236}">
                <a16:creationId xmlns:a16="http://schemas.microsoft.com/office/drawing/2014/main" xmlns="" id="{1162A8AA-AD08-41DF-995A-5CAFC4DBAECB}"/>
              </a:ext>
            </a:extLst>
          </p:cNvPr>
          <p:cNvSpPr/>
          <p:nvPr/>
        </p:nvSpPr>
        <p:spPr>
          <a:xfrm>
            <a:off x="2121939" y="2128411"/>
            <a:ext cx="367351" cy="367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defTabSz="742950"/>
            <a:endParaRPr sz="1463" dirty="0">
              <a:solidFill>
                <a:prstClr val="black"/>
              </a:solidFill>
              <a:latin typeface="Montserrat Light"/>
            </a:endParaRPr>
          </a:p>
        </p:txBody>
      </p:sp>
      <p:sp>
        <p:nvSpPr>
          <p:cNvPr id="59" name="Oval 1">
            <a:extLst>
              <a:ext uri="{FF2B5EF4-FFF2-40B4-BE49-F238E27FC236}">
                <a16:creationId xmlns:a16="http://schemas.microsoft.com/office/drawing/2014/main" xmlns="" id="{F24E7316-5A9B-4FB6-9CF5-F113501EF15D}"/>
              </a:ext>
            </a:extLst>
          </p:cNvPr>
          <p:cNvSpPr/>
          <p:nvPr/>
        </p:nvSpPr>
        <p:spPr>
          <a:xfrm>
            <a:off x="9313110" y="1915744"/>
            <a:ext cx="757516" cy="757516"/>
          </a:xfrm>
          <a:prstGeom prst="ellipse">
            <a:avLst/>
          </a:prstGeom>
          <a:solidFill>
            <a:srgbClr val="E04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Shape 3624">
            <a:extLst>
              <a:ext uri="{FF2B5EF4-FFF2-40B4-BE49-F238E27FC236}">
                <a16:creationId xmlns:a16="http://schemas.microsoft.com/office/drawing/2014/main" xmlns="" id="{1162A8AA-AD08-41DF-995A-5CAFC4DBAECB}"/>
              </a:ext>
            </a:extLst>
          </p:cNvPr>
          <p:cNvSpPr/>
          <p:nvPr/>
        </p:nvSpPr>
        <p:spPr>
          <a:xfrm>
            <a:off x="9525710" y="2126830"/>
            <a:ext cx="367351" cy="367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0956" tIns="30956" rIns="30956" bIns="30956" anchor="ctr"/>
          <a:lstStyle/>
          <a:p>
            <a:pPr defTabSz="742950"/>
            <a:endParaRPr sz="1463" dirty="0">
              <a:solidFill>
                <a:prstClr val="black"/>
              </a:solidFill>
              <a:latin typeface="Montserrat Light"/>
            </a:endParaRPr>
          </a:p>
        </p:txBody>
      </p:sp>
      <p:sp>
        <p:nvSpPr>
          <p:cNvPr id="61" name="object 17">
            <a:extLst>
              <a:ext uri="{FF2B5EF4-FFF2-40B4-BE49-F238E27FC236}">
                <a16:creationId xmlns:a16="http://schemas.microsoft.com/office/drawing/2014/main" xmlns="" id="{B3BAB04F-F0C9-48B6-8417-603F9B3B6748}"/>
              </a:ext>
            </a:extLst>
          </p:cNvPr>
          <p:cNvSpPr txBox="1"/>
          <p:nvPr/>
        </p:nvSpPr>
        <p:spPr>
          <a:xfrm>
            <a:off x="4555041" y="3947959"/>
            <a:ext cx="2743200" cy="3972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defTabSz="914400">
              <a:lnSpc>
                <a:spcPts val="2240"/>
              </a:lnSpc>
              <a:defRPr sz="2000" b="0" i="0" kern="0" baseline="0">
                <a:solidFill>
                  <a:schemeClr val="tx1">
                    <a:lumMod val="50000"/>
                    <a:lumOff val="50000"/>
                  </a:schemeClr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Азбука предпринимателя</a:t>
            </a:r>
          </a:p>
        </p:txBody>
      </p:sp>
      <p:sp>
        <p:nvSpPr>
          <p:cNvPr id="62" name="object 17">
            <a:extLst>
              <a:ext uri="{FF2B5EF4-FFF2-40B4-BE49-F238E27FC236}">
                <a16:creationId xmlns:a16="http://schemas.microsoft.com/office/drawing/2014/main" xmlns="" id="{3161AB2E-62BF-4BE4-BB65-5EF64DFB9CC0}"/>
              </a:ext>
            </a:extLst>
          </p:cNvPr>
          <p:cNvSpPr txBox="1"/>
          <p:nvPr/>
        </p:nvSpPr>
        <p:spPr>
          <a:xfrm>
            <a:off x="8052109" y="3902183"/>
            <a:ext cx="3143553" cy="3972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defTabSz="914400">
              <a:lnSpc>
                <a:spcPts val="2240"/>
              </a:lnSpc>
              <a:defRPr sz="2000" b="0" i="0" kern="0" baseline="0">
                <a:solidFill>
                  <a:schemeClr val="tx1">
                    <a:lumMod val="50000"/>
                    <a:lumOff val="50000"/>
                  </a:schemeClr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Школа предпринимательства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object 17">
            <a:extLst>
              <a:ext uri="{FF2B5EF4-FFF2-40B4-BE49-F238E27FC236}">
                <a16:creationId xmlns:a16="http://schemas.microsoft.com/office/drawing/2014/main" xmlns="" id="{1AF4CCD7-7E04-46FA-9385-0D6CEE93E183}"/>
              </a:ext>
            </a:extLst>
          </p:cNvPr>
          <p:cNvSpPr txBox="1"/>
          <p:nvPr/>
        </p:nvSpPr>
        <p:spPr>
          <a:xfrm>
            <a:off x="518944" y="5107797"/>
            <a:ext cx="3548194" cy="3972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defTabSz="914400">
              <a:lnSpc>
                <a:spcPts val="2240"/>
              </a:lnSpc>
              <a:defRPr sz="2000" b="0" i="0" kern="0" baseline="0">
                <a:solidFill>
                  <a:schemeClr val="tx1">
                    <a:lumMod val="50000"/>
                    <a:lumOff val="50000"/>
                  </a:schemeClr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Охрана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труда.</a:t>
            </a: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Пожарная безопасность.</a:t>
            </a: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Первая помощь пострадавшим.</a:t>
            </a: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Госзакупки.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object 17">
            <a:extLst>
              <a:ext uri="{FF2B5EF4-FFF2-40B4-BE49-F238E27FC236}">
                <a16:creationId xmlns:a16="http://schemas.microsoft.com/office/drawing/2014/main" xmlns="" id="{1AF4CCD7-7E04-46FA-9385-0D6CEE93E183}"/>
              </a:ext>
            </a:extLst>
          </p:cNvPr>
          <p:cNvSpPr txBox="1"/>
          <p:nvPr/>
        </p:nvSpPr>
        <p:spPr>
          <a:xfrm>
            <a:off x="4364581" y="5462765"/>
            <a:ext cx="3143553" cy="3972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defTabSz="914400">
              <a:lnSpc>
                <a:spcPts val="2240"/>
              </a:lnSpc>
              <a:defRPr sz="2000" b="0" i="0" kern="0" baseline="0">
                <a:solidFill>
                  <a:schemeClr val="tx1">
                    <a:lumMod val="50000"/>
                    <a:lumOff val="50000"/>
                  </a:schemeClr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Обучающие программы для самозанятых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82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A7B1BFD-7B35-4F3C-AE0E-737035ABEB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02" y="2094271"/>
            <a:ext cx="4001729" cy="26678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99AC89-34D2-4AF0-8849-E304DE98A7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44909" y="2539181"/>
            <a:ext cx="2669458" cy="17796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807ADAF-46CD-4E62-8C94-B489A8239D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67665" cy="20451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88DA0E8-4D22-4C9E-8D3F-445CF7BB2B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528" y="0"/>
            <a:ext cx="3067665" cy="20451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43FCC5F-6B3F-4E09-9905-F6A5EECAF9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3092" y="2094271"/>
            <a:ext cx="4001727" cy="26678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10831CD-8F41-487C-B52E-DDBCD9F236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56" y="-1"/>
            <a:ext cx="3067666" cy="20451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E1FCB19-DE7B-40B3-9A61-C2EE0C4F5E6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5"/>
          <a:stretch/>
        </p:blipFill>
        <p:spPr>
          <a:xfrm>
            <a:off x="9490584" y="0"/>
            <a:ext cx="2583431" cy="204511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6D34BCC-49A0-4F22-B288-B06EE2FAFA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6466"/>
            <a:ext cx="2942301" cy="196153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E1D9DD0-0E37-4E2B-96EF-3EC60CDC12B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665" y="4896466"/>
            <a:ext cx="2942301" cy="196030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5BC4AA0-391B-434B-A60F-78BCE6CB4AA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96466"/>
            <a:ext cx="2942301" cy="196153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C1406818-C981-4800-81AD-E9D9F308ED6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 rot="16200000">
            <a:off x="9738234" y="2427955"/>
            <a:ext cx="2669466" cy="200209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537FE3E-E6FA-40B2-A35E-95A56A98289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"/>
          <a:stretch/>
        </p:blipFill>
        <p:spPr>
          <a:xfrm>
            <a:off x="9163664" y="4896466"/>
            <a:ext cx="2910351" cy="196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1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23">
            <a:extLst>
              <a:ext uri="{FF2B5EF4-FFF2-40B4-BE49-F238E27FC236}">
                <a16:creationId xmlns:a16="http://schemas.microsoft.com/office/drawing/2014/main" xmlns="" id="{D4FB4396-2C3C-4156-A44E-0AB83B5E5CC9}"/>
              </a:ext>
            </a:extLst>
          </p:cNvPr>
          <p:cNvSpPr/>
          <p:nvPr/>
        </p:nvSpPr>
        <p:spPr>
          <a:xfrm>
            <a:off x="4326762" y="4707662"/>
            <a:ext cx="7222179" cy="997054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7E0FCCE-D1B3-4BC3-A3CF-BF6EACF960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321" y="592096"/>
            <a:ext cx="1908761" cy="3708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5D24E8-3A7C-4111-A22D-7FCDF50B28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981" y="314759"/>
            <a:ext cx="1908761" cy="669491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xmlns="" id="{EA64AE45-3A46-414F-8715-9AF8ADBE58E9}"/>
              </a:ext>
            </a:extLst>
          </p:cNvPr>
          <p:cNvSpPr txBox="1">
            <a:spLocks/>
          </p:cNvSpPr>
          <p:nvPr/>
        </p:nvSpPr>
        <p:spPr>
          <a:xfrm>
            <a:off x="522383" y="527808"/>
            <a:ext cx="9067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Обучающая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программа</a:t>
            </a:r>
          </a:p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«Мастерская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бизнеса. Онлайн»</a:t>
            </a:r>
          </a:p>
        </p:txBody>
      </p:sp>
      <p:sp>
        <p:nvSpPr>
          <p:cNvPr id="7" name="Прямоугольник 23">
            <a:extLst>
              <a:ext uri="{FF2B5EF4-FFF2-40B4-BE49-F238E27FC236}">
                <a16:creationId xmlns:a16="http://schemas.microsoft.com/office/drawing/2014/main" xmlns="" id="{D28AEAE8-90AA-4D03-8814-D4B037FFD357}"/>
              </a:ext>
            </a:extLst>
          </p:cNvPr>
          <p:cNvSpPr/>
          <p:nvPr/>
        </p:nvSpPr>
        <p:spPr>
          <a:xfrm>
            <a:off x="4326762" y="1978909"/>
            <a:ext cx="7222180" cy="2123533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 dirty="0">
              <a:solidFill>
                <a:srgbClr val="FFFFFF"/>
              </a:solidFill>
              <a:latin typeface="Roboto" panose="02000000000000000000" pitchFamily="2" charset="0"/>
            </a:endParaRPr>
          </a:p>
        </p:txBody>
      </p:sp>
      <p:sp>
        <p:nvSpPr>
          <p:cNvPr id="9" name="Прямоугольник 22">
            <a:extLst>
              <a:ext uri="{FF2B5EF4-FFF2-40B4-BE49-F238E27FC236}">
                <a16:creationId xmlns:a16="http://schemas.microsoft.com/office/drawing/2014/main" xmlns="" id="{2CAF23B7-B9BA-411A-AF6A-1FC075387520}"/>
              </a:ext>
            </a:extLst>
          </p:cNvPr>
          <p:cNvSpPr/>
          <p:nvPr/>
        </p:nvSpPr>
        <p:spPr>
          <a:xfrm>
            <a:off x="0" y="533400"/>
            <a:ext cx="108000" cy="792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sp>
        <p:nvSpPr>
          <p:cNvPr id="10" name="object 17">
            <a:extLst>
              <a:ext uri="{FF2B5EF4-FFF2-40B4-BE49-F238E27FC236}">
                <a16:creationId xmlns:a16="http://schemas.microsoft.com/office/drawing/2014/main" xmlns="" id="{6EB53F09-88AE-4EDB-AFD4-F0EC3B417F53}"/>
              </a:ext>
            </a:extLst>
          </p:cNvPr>
          <p:cNvSpPr txBox="1"/>
          <p:nvPr/>
        </p:nvSpPr>
        <p:spPr>
          <a:xfrm>
            <a:off x="4521060" y="1978910"/>
            <a:ext cx="7027881" cy="47983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 defTabSz="914400">
              <a:lnSpc>
                <a:spcPts val="2240"/>
              </a:lnSpc>
              <a:defRPr sz="2000" b="0" i="0" kern="0" baseline="0">
                <a:solidFill>
                  <a:schemeClr val="tx1">
                    <a:lumMod val="50000"/>
                    <a:lumOff val="50000"/>
                  </a:schemeClr>
                </a:solidFill>
                <a:latin typeface="Bebas Neue Bold" panose="020B0606020202050201" pitchFamily="34" charset="77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Уникальная онлайн-платформа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 tooltip="http://обучение.мойбизнестула.рф"/>
                <a:hlinkMouseOver r:id="rId5"/>
              </a:rPr>
              <a:t>обучение.мойбизнестула.рф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just">
              <a:lnSpc>
                <a:spcPct val="100000"/>
              </a:lnSpc>
              <a:defRPr/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Основные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ресурсы для начала бизнеса. Бизнес-планирование</a:t>
            </a: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Регистрация бизнеса</a:t>
            </a: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Бухгалтерское обеспечение</a:t>
            </a: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Кадры и работа с командой</a:t>
            </a: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Бизнес-процессы</a:t>
            </a:r>
          </a:p>
          <a:p>
            <a:pPr marL="285750" lvl="0" indent="-285750" algn="just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Маркетинговая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стратегия</a:t>
            </a:r>
          </a:p>
          <a:p>
            <a:pPr lvl="0" algn="just">
              <a:lnSpc>
                <a:spcPct val="100000"/>
              </a:lnSpc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just">
              <a:lnSpc>
                <a:spcPct val="100000"/>
              </a:lnSpc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Длительность лекций не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превышает 30-ти минут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0" algn="just">
              <a:lnSpc>
                <a:spcPct val="100000"/>
              </a:lnSpc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just">
              <a:lnSpc>
                <a:spcPct val="100000"/>
              </a:lnSpc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Пройти обучение можно в удобном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темпе.</a:t>
            </a:r>
          </a:p>
          <a:p>
            <a:pPr lvl="0" algn="just">
              <a:lnSpc>
                <a:spcPct val="100000"/>
              </a:lnSpc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just">
              <a:lnSpc>
                <a:spcPct val="100000"/>
              </a:lnSpc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Для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закрепления материала после каждой лекции находится блок тестирования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lvl="0" algn="just">
              <a:lnSpc>
                <a:spcPct val="100000"/>
              </a:lnSpc>
              <a:defRPr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just">
              <a:lnSpc>
                <a:spcPct val="100000"/>
              </a:lnSpc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 успешном прохождении обучения участник получает именной электронный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сертификат о прохождении обучения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9" t="22823" r="16960" b="9309"/>
          <a:stretch/>
        </p:blipFill>
        <p:spPr>
          <a:xfrm>
            <a:off x="991941" y="1978909"/>
            <a:ext cx="2698612" cy="465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4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extLst>
              <a:ext uri="{FF2B5EF4-FFF2-40B4-BE49-F238E27FC236}">
                <a16:creationId xmlns="" xmlns:a16="http://schemas.microsoft.com/office/drawing/2014/main" id="{19517543-2B4A-4D03-B98F-E85DE62807A1}"/>
              </a:ext>
            </a:extLst>
          </p:cNvPr>
          <p:cNvSpPr/>
          <p:nvPr/>
        </p:nvSpPr>
        <p:spPr>
          <a:xfrm rot="10800000">
            <a:off x="6786330" y="2385435"/>
            <a:ext cx="5344981" cy="237626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A7CEA763-306E-49BF-91E4-B54FC7B8B1D4}"/>
              </a:ext>
            </a:extLst>
          </p:cNvPr>
          <p:cNvGraphicFramePr/>
          <p:nvPr>
            <p:extLst/>
          </p:nvPr>
        </p:nvGraphicFramePr>
        <p:xfrm>
          <a:off x="422197" y="1000664"/>
          <a:ext cx="5866460" cy="5518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D4EB996-2FF3-4BCD-9906-EA30B1503DC4}"/>
              </a:ext>
            </a:extLst>
          </p:cNvPr>
          <p:cNvSpPr/>
          <p:nvPr/>
        </p:nvSpPr>
        <p:spPr>
          <a:xfrm>
            <a:off x="7143347" y="2612898"/>
            <a:ext cx="4987964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Определенные категории граждан:</a:t>
            </a:r>
          </a:p>
          <a:p>
            <a:pPr algn="ctr">
              <a:lnSpc>
                <a:spcPts val="900"/>
              </a:lnSpc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— люди с ограниченными возможностями;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— одинокие и многодетные родители;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— пенсионеры и граждане предпенсионного возраста;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— выпускники детских домов до 23 лет;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— бывшие заключенные с неснятой судимостью;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— беженцы и вынужденные переселенцы;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— лица без определенного места жительства и занятий;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— малоимущие граждане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97C88EF-1499-4610-9BD7-178F33257887}"/>
              </a:ext>
            </a:extLst>
          </p:cNvPr>
          <p:cNvSpPr/>
          <p:nvPr/>
        </p:nvSpPr>
        <p:spPr>
          <a:xfrm>
            <a:off x="6786330" y="5359867"/>
            <a:ext cx="534800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Обязательные условия:</a:t>
            </a:r>
          </a:p>
          <a:p>
            <a:pPr algn="ctr">
              <a:lnSpc>
                <a:spcPts val="900"/>
              </a:lnSpc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— заявитель включен в Единый реестр СМСП;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— заявитель зарегистрирован в предшествующем году при подаче заявки.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Прямоугольник 22">
            <a:extLst>
              <a:ext uri="{FF2B5EF4-FFF2-40B4-BE49-F238E27FC236}">
                <a16:creationId xmlns="" xmlns:a16="http://schemas.microsoft.com/office/drawing/2014/main" id="{4703E602-FCAA-4496-B691-D58EE8D39274}"/>
              </a:ext>
            </a:extLst>
          </p:cNvPr>
          <p:cNvSpPr/>
          <p:nvPr/>
        </p:nvSpPr>
        <p:spPr>
          <a:xfrm>
            <a:off x="0" y="533400"/>
            <a:ext cx="108000" cy="36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FA3448"/>
              </a:solidFill>
              <a:latin typeface="Roboto" panose="02000000000000000000" pitchFamily="2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="" xmlns:a16="http://schemas.microsoft.com/office/drawing/2014/main" id="{AB562B68-06EF-49FC-B7B2-C9BD09A6B7C4}"/>
              </a:ext>
            </a:extLst>
          </p:cNvPr>
          <p:cNvSpPr txBox="1">
            <a:spLocks/>
          </p:cNvSpPr>
          <p:nvPr/>
        </p:nvSpPr>
        <p:spPr>
          <a:xfrm>
            <a:off x="522382" y="488530"/>
            <a:ext cx="90678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Bold" panose="020B0606020202050201" pitchFamily="34" charset="-52"/>
              </a:rPr>
              <a:t>Социальное предприятие это:</a:t>
            </a:r>
          </a:p>
        </p:txBody>
      </p:sp>
    </p:spTree>
    <p:extLst>
      <p:ext uri="{BB962C8B-B14F-4D97-AF65-F5344CB8AC3E}">
        <p14:creationId xmlns:p14="http://schemas.microsoft.com/office/powerpoint/2010/main" val="20594529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4643</TotalTime>
  <Words>855</Words>
  <Application>Microsoft Office PowerPoint</Application>
  <PresentationFormat>Произвольный</PresentationFormat>
  <Paragraphs>170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 Дицкова</dc:creator>
  <cp:lastModifiedBy>Адм4</cp:lastModifiedBy>
  <cp:revision>55</cp:revision>
  <dcterms:created xsi:type="dcterms:W3CDTF">2022-06-15T11:40:57Z</dcterms:created>
  <dcterms:modified xsi:type="dcterms:W3CDTF">2024-04-01T12:25:05Z</dcterms:modified>
</cp:coreProperties>
</file>